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heme/theme4.xml" ContentType="application/vnd.openxmlformats-officedocument.them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11" r:id="rId3"/>
  </p:sldMasterIdLst>
  <p:notesMasterIdLst>
    <p:notesMasterId r:id="rId28"/>
  </p:notesMasterIdLst>
  <p:sldIdLst>
    <p:sldId id="2147478122" r:id="rId4"/>
    <p:sldId id="2147478139" r:id="rId5"/>
    <p:sldId id="2147478188" r:id="rId6"/>
    <p:sldId id="2147478227" r:id="rId7"/>
    <p:sldId id="2147478229" r:id="rId8"/>
    <p:sldId id="2147478230" r:id="rId9"/>
    <p:sldId id="2147478239" r:id="rId10"/>
    <p:sldId id="2147478240" r:id="rId11"/>
    <p:sldId id="2147478123" r:id="rId12"/>
    <p:sldId id="2147478210" r:id="rId13"/>
    <p:sldId id="2147478211" r:id="rId14"/>
    <p:sldId id="2147478212" r:id="rId15"/>
    <p:sldId id="2147478213" r:id="rId16"/>
    <p:sldId id="2147478223" r:id="rId17"/>
    <p:sldId id="2147478224" r:id="rId18"/>
    <p:sldId id="2147478225" r:id="rId19"/>
    <p:sldId id="2147478222" r:id="rId20"/>
    <p:sldId id="2147478226" r:id="rId21"/>
    <p:sldId id="2147478214" r:id="rId22"/>
    <p:sldId id="2147478216" r:id="rId23"/>
    <p:sldId id="2147478217" r:id="rId24"/>
    <p:sldId id="2147478218" r:id="rId25"/>
    <p:sldId id="2147478182" r:id="rId26"/>
    <p:sldId id="214747737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6614EDA-B6A4-4180-87B9-17949354FCD5}">
          <p14:sldIdLst>
            <p14:sldId id="2147478122"/>
            <p14:sldId id="2147478139"/>
          </p14:sldIdLst>
        </p14:section>
        <p14:section name="A-2" id="{DE897F3E-9F95-459D-BD4E-660B286B2F01}">
          <p14:sldIdLst>
            <p14:sldId id="2147478188"/>
            <p14:sldId id="2147478227"/>
            <p14:sldId id="2147478229"/>
            <p14:sldId id="2147478230"/>
            <p14:sldId id="2147478239"/>
            <p14:sldId id="2147478240"/>
            <p14:sldId id="2147478123"/>
          </p14:sldIdLst>
        </p14:section>
        <p14:section name="A-1" id="{0E192F04-DC42-4606-800D-D7209F847747}">
          <p14:sldIdLst>
            <p14:sldId id="2147478210"/>
            <p14:sldId id="2147478211"/>
            <p14:sldId id="2147478212"/>
            <p14:sldId id="2147478213"/>
            <p14:sldId id="2147478223"/>
            <p14:sldId id="2147478224"/>
            <p14:sldId id="2147478225"/>
            <p14:sldId id="2147478222"/>
            <p14:sldId id="2147478226"/>
            <p14:sldId id="2147478214"/>
            <p14:sldId id="2147478216"/>
            <p14:sldId id="2147478217"/>
            <p14:sldId id="2147478218"/>
          </p14:sldIdLst>
        </p14:section>
        <p14:section name="Outro" id="{8710B1EE-208A-4CAA-B07F-B45BA08AC48E}">
          <p14:sldIdLst>
            <p14:sldId id="2147478182"/>
            <p14:sldId id="21474773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6279" autoAdjust="0"/>
  </p:normalViewPr>
  <p:slideViewPr>
    <p:cSldViewPr snapToGrid="0">
      <p:cViewPr>
        <p:scale>
          <a:sx n="100" d="100"/>
          <a:sy n="100" d="100"/>
        </p:scale>
        <p:origin x="210" y="6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9BD7E-2E6F-4B1A-99AF-1A1AC616FF08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032AF-78E7-4AA5-B64C-F2B5585C8B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9028C5-C94A-1783-A8FB-5AA362A2EE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19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8CDB4B-5704-4CF8-BD22-FB66899D3A0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54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32AF-78E7-4AA5-B64C-F2B5585C8B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6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32AF-78E7-4AA5-B64C-F2B5585C8B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36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32AF-78E7-4AA5-B64C-F2B5585C8B0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42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32AF-78E7-4AA5-B64C-F2B5585C8B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0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32AF-78E7-4AA5-B64C-F2B5585C8B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21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32AF-78E7-4AA5-B64C-F2B5585C8B0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38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32AF-78E7-4AA5-B64C-F2B5585C8B0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848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032AF-78E7-4AA5-B64C-F2B5585C8B0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21.bin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.emf"/><Relationship Id="rId9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.emf"/><Relationship Id="rId9" Type="http://schemas.openxmlformats.org/officeDocument/2006/relationships/image" Target="../media/image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3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5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6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7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8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9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0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2.xml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8E469-7182-26FD-FFC5-6D204D622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EE5FA6-F8BD-28E3-F26A-B93AC644A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4AA263-EBAB-8C58-AEE6-46A82DE87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FEC35-CF1A-EB67-D321-F92E1480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A786C2-2F13-B8C5-88DE-648FC8FF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3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3DED6-2D82-4B2B-73F9-A60B1C45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949EE9-0D70-4A0B-4E4C-F2CDB3A9B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1FAEC-C363-BC05-7895-7B644E436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48C5C-A549-42A4-4E47-E31D8119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117A7-032D-95CC-48EE-CAA3513F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37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4032BE-BD79-142C-CBF4-1626F1193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BF2A1B-9BC1-498E-46E4-0897E097B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B09E62-F5E1-E020-27BB-3E6B6EE8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B374D-75E3-DB93-9216-3EDDCCC6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CA1FB-4E98-2474-3748-AB46A479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35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Full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701C665-C272-490E-8A21-0107CBA54E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29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701C665-C272-490E-8A21-0107CBA54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88DEDB73-663D-4E69-BA2A-A35D3F0824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37701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de-DE" dirty="0" err="1"/>
              <a:t>Dept</a:t>
            </a:r>
            <a:r>
              <a:rPr lang="de-DE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78"/>
            <a:ext cx="12192000" cy="1376513"/>
          </a:xfrm>
          <a:noFill/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title, two lines maximum.</a:t>
            </a:r>
            <a:br>
              <a:rPr lang="en-US" noProof="0" dirty="0"/>
            </a:br>
            <a:r>
              <a:rPr lang="en-US" noProof="0" dirty="0"/>
              <a:t>text can be moved vertically.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5"/>
            <a:ext cx="12192000" cy="453183"/>
          </a:xfrm>
          <a:prstGeom prst="rect">
            <a:avLst/>
          </a:prstGeom>
          <a:noFill/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 err="1"/>
              <a:t>SubTitle</a:t>
            </a:r>
            <a:r>
              <a:rPr lang="de-DE" noProof="0" dirty="0"/>
              <a:t>,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</a:t>
            </a:r>
            <a:r>
              <a:rPr lang="en-US" noProof="0" dirty="0"/>
              <a:t>maximum</a:t>
            </a:r>
            <a:r>
              <a:rPr lang="de-DE" noProof="0" dirty="0"/>
              <a:t>.</a:t>
            </a:r>
          </a:p>
        </p:txBody>
      </p:sp>
      <p:sp>
        <p:nvSpPr>
          <p:cNvPr id="17" name="SmartArt-Platzhalter 6">
            <a:extLst>
              <a:ext uri="{FF2B5EF4-FFF2-40B4-BE49-F238E27FC236}">
                <a16:creationId xmlns:a16="http://schemas.microsoft.com/office/drawing/2014/main" id="{BEF5298C-10DE-4459-A25C-6BF3ABC562A5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0" y="572399"/>
            <a:ext cx="1099906" cy="572400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8" name="SmartArt-Platzhalter 4">
            <a:extLst>
              <a:ext uri="{FF2B5EF4-FFF2-40B4-BE49-F238E27FC236}">
                <a16:creationId xmlns:a16="http://schemas.microsoft.com/office/drawing/2014/main" id="{FCCF42BF-D9E0-4820-BABA-DAF1A43D227B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6" cy="572400"/>
          </a:xfr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8B21A6-8453-43A9-BD65-C40990DB6E0F}"/>
              </a:ext>
            </a:extLst>
          </p:cNvPr>
          <p:cNvSpPr/>
          <p:nvPr userDrawn="1"/>
        </p:nvSpPr>
        <p:spPr bwMode="white">
          <a:xfrm>
            <a:off x="11001080" y="6608189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689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9">
          <p15:clr>
            <a:srgbClr val="FBAE40"/>
          </p15:clr>
        </p15:guide>
        <p15:guide id="2" pos="7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| Half Are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F5BEF2A-9A1E-4EAC-B0F5-2DDB471F424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4446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F5BEF2A-9A1E-4EAC-B0F5-2DDB471F4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6B223D4-141A-4CF8-A0E8-2BDBE75FE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422302"/>
            <a:ext cx="6369154" cy="1144352"/>
          </a:xfrm>
        </p:spPr>
        <p:txBody>
          <a:bodyPr wrap="square" lIns="0" tIns="0" rIns="0" bIns="0">
            <a:spAutoFit/>
          </a:bodyPr>
          <a:lstStyle>
            <a:lvl1pPr marL="0" indent="0" rtl="0">
              <a:lnSpc>
                <a:spcPct val="100000"/>
              </a:lnSpc>
              <a:buFontTx/>
              <a:buNone/>
              <a:defRPr sz="7200" b="1">
                <a:solidFill>
                  <a:schemeClr val="tx2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 noProof="0" dirty="0"/>
              <a:t>A1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9518E7B-00FD-45A8-91EB-08EBB2BB7F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3270" y="1"/>
            <a:ext cx="4848730" cy="6570481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79808" y="2565951"/>
            <a:ext cx="6374130" cy="1846659"/>
          </a:xfrm>
          <a:noFill/>
        </p:spPr>
        <p:txBody>
          <a:bodyPr vert="horz" wrap="square" lIns="0" tIns="0" rIns="0" bIns="0" anchor="t" anchorCtr="0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 err="1"/>
              <a:t>Divider</a:t>
            </a:r>
            <a:r>
              <a:rPr lang="de-DE" noProof="0" dirty="0"/>
              <a:t>.</a:t>
            </a:r>
            <a:br>
              <a:rPr lang="de-DE" noProof="0" dirty="0"/>
            </a:br>
            <a:r>
              <a:rPr lang="de-DE" noProof="0" dirty="0" err="1"/>
              <a:t>Coloured</a:t>
            </a:r>
            <a:r>
              <a:rPr lang="de-DE" noProof="0" dirty="0"/>
              <a:t> Area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Picture on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right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635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3321558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568A48D-FC8F-4A69-A7C6-8F5625DC62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3978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568A48D-FC8F-4A69-A7C6-8F5625DC6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45933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04">
          <p15:clr>
            <a:srgbClr val="FBAE40"/>
          </p15:clr>
        </p15:guide>
        <p15:guide id="12" pos="39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5D995C9-90CA-4EE8-9DD8-83F6741396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980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5D995C9-90CA-4EE8-9DD8-83F674139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3628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300573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12">
          <p15:clr>
            <a:srgbClr val="FBAE40"/>
          </p15:clr>
        </p15:guide>
        <p15:guide id="3" pos="5118">
          <p15:clr>
            <a:srgbClr val="FBAE40"/>
          </p15:clr>
        </p15:guide>
        <p15:guide id="4" pos="497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87CDE6-4D31-464C-B238-7EB6F6DBD01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681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87CDE6-4D31-464C-B238-7EB6F6DBD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75728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8">
          <p15:clr>
            <a:srgbClr val="FBAE40"/>
          </p15:clr>
        </p15:guide>
        <p15:guide id="2" pos="2111">
          <p15:clr>
            <a:srgbClr val="FBAE40"/>
          </p15:clr>
        </p15:guide>
        <p15:guide id="3" pos="3771">
          <p15:clr>
            <a:srgbClr val="FBAE40"/>
          </p15:clr>
        </p15:guide>
        <p15:guide id="4" pos="3915">
          <p15:clr>
            <a:srgbClr val="FBAE40"/>
          </p15:clr>
        </p15:guide>
        <p15:guide id="5" pos="5576">
          <p15:clr>
            <a:srgbClr val="FBAE40"/>
          </p15:clr>
        </p15:guide>
        <p15:guide id="6" pos="5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5645238-9DEC-4A72-9BA1-F517092FAE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3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5645238-9DEC-4A72-9BA1-F517092FA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958941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3704">
          <p15:clr>
            <a:srgbClr val="FBAE40"/>
          </p15:clr>
        </p15:guide>
        <p15:guide id="15" pos="3976">
          <p15:clr>
            <a:srgbClr val="FBAE40"/>
          </p15:clr>
        </p15:guide>
        <p15:guide id="16" orient="horz" pos="2500">
          <p15:clr>
            <a:srgbClr val="FBAE40"/>
          </p15:clr>
        </p15:guide>
        <p15:guide id="17" orient="horz" pos="23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1CCC0F5-E43D-4616-B7C4-E058ADB68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8728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1CCC0F5-E43D-4616-B7C4-E058ADB68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D9028297-F8A3-40B3-AA36-477ABB38F3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11224684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cap="all" baseline="0"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86802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9A642-1FBB-92BB-7451-D456F384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A3B7D-BED3-31F3-ED64-2A0E9B386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1ED96-034E-251C-4726-D2C543A9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EF736-AFC4-A51B-2BF8-66E05650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673DF8-6D45-7D98-1395-E49C0838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769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873D050-8C41-4684-9B1D-81971AB5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6562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873D050-8C41-4684-9B1D-81971AB5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BA9CD6AC-9C73-4D8F-9F5C-1CF35772BD3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7288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4EA6A0CB-E01D-4647-9CEB-66AA968428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6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785789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11">
          <p15:clr>
            <a:srgbClr val="FBAE40"/>
          </p15:clr>
        </p15:guide>
        <p15:guide id="6" pos="397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C54160-9C46-4866-882D-50B5C096B1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661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C54160-9C46-4866-882D-50B5C096B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3988BB4E-F1CA-4BC0-993D-C218662BA8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16069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FB171-0CB4-4740-8625-DD15BF1FF8D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51462A60-9CA1-461B-A29A-E91D63B609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858799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7">
          <p15:clr>
            <a:srgbClr val="FBAE40"/>
          </p15:clr>
        </p15:guide>
        <p15:guide id="4" pos="4978">
          <p15:clr>
            <a:srgbClr val="FBAE40"/>
          </p15:clr>
        </p15:guide>
        <p15:guide id="5" pos="2710">
          <p15:clr>
            <a:srgbClr val="FBAE40"/>
          </p15:clr>
        </p15:guide>
        <p15:guide id="6" pos="511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562CC6E-EDA2-4F9E-A09B-A2E54AB188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101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562CC6E-EDA2-4F9E-A09B-A2E54AB18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8BA2F5EE-5EBD-4514-8AF6-B05EC345392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69460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60EC06ED-6F07-4680-9AE2-23D7698B36D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09289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027E4EC2-9005-40D4-918C-FD11293AE43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49118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CD857AE5-6C50-432B-94B7-EC5D482133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879414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705">
          <p15:clr>
            <a:srgbClr val="FBAE40"/>
          </p15:clr>
        </p15:guide>
        <p15:guide id="7" pos="1977">
          <p15:clr>
            <a:srgbClr val="FBAE40"/>
          </p15:clr>
        </p15:guide>
        <p15:guide id="8" pos="2104">
          <p15:clr>
            <a:srgbClr val="FBAE40"/>
          </p15:clr>
        </p15:guide>
        <p15:guide id="9" pos="3777">
          <p15:clr>
            <a:srgbClr val="FBAE40"/>
          </p15:clr>
        </p15:guide>
        <p15:guide id="10" pos="3905">
          <p15:clr>
            <a:srgbClr val="FBAE40"/>
          </p15:clr>
        </p15:guide>
        <p15:guide id="11" pos="557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8D39B1E-A015-4084-940D-8BBABCAACD8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8213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8D39B1E-A015-4084-940D-8BBABCAAC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317289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2" hasCustomPrompt="1"/>
          </p:nvPr>
        </p:nvSpPr>
        <p:spPr>
          <a:xfrm>
            <a:off x="488947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6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317289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092229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711">
          <p15:clr>
            <a:srgbClr val="FBAE40"/>
          </p15:clr>
        </p15:guide>
        <p15:guide id="14" pos="3977">
          <p15:clr>
            <a:srgbClr val="FBAE40"/>
          </p15:clr>
        </p15:guide>
        <p15:guide id="15" orient="horz" pos="2365">
          <p15:clr>
            <a:srgbClr val="FBAE40"/>
          </p15:clr>
        </p15:guide>
        <p15:guide id="16" orient="horz" pos="25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4C7F330-3D64-4FB0-93F8-C1BA49AFA82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535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4C7F330-3D64-4FB0-93F8-C1BA49AFA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4927600" algn="l"/>
              </a:tabLs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F2DED3-0602-4827-AE5B-D7DA542659F4}"/>
              </a:ext>
            </a:extLst>
          </p:cNvPr>
          <p:cNvSpPr>
            <a:spLocks/>
          </p:cNvSpPr>
          <p:nvPr userDrawn="1"/>
        </p:nvSpPr>
        <p:spPr>
          <a:xfrm>
            <a:off x="0" y="1244598"/>
            <a:ext cx="12192000" cy="5326065"/>
          </a:xfrm>
          <a:prstGeom prst="rect">
            <a:avLst/>
          </a:prstGeom>
          <a:gradFill>
            <a:gsLst>
              <a:gs pos="1000">
                <a:schemeClr val="accent4"/>
              </a:gs>
              <a:gs pos="100000">
                <a:schemeClr val="accent6"/>
              </a:gs>
            </a:gsLst>
            <a:lin ang="5400000" scaled="0"/>
          </a:gradFill>
        </p:spPr>
        <p:txBody>
          <a:bodyPr vert="horz" lIns="0" tIns="0" rIns="0" bIns="72000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679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F2FD9A65-9362-4228-B368-164FA84D17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652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F2FD9A65-9362-4228-B368-164FA84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6316130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730C142-F37E-4F0E-997D-1B4882F0DF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59477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13">
          <p15:clr>
            <a:srgbClr val="FBAE40"/>
          </p15:clr>
        </p15:guide>
        <p15:guide id="12" pos="396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E3B85CB-7648-45C2-8AA4-9F501EFD04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75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E3B85CB-7648-45C2-8AA4-9F501EFD0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7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5FB2A3B7-A796-4B19-828B-216A63DF6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553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7298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713">
          <p15:clr>
            <a:srgbClr val="FBAE40"/>
          </p15:clr>
        </p15:guide>
        <p15:guide id="10" pos="396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ECEF4E8-D1ED-4741-8EA5-2F059DE1A8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4161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ECEF4E8-D1ED-4741-8EA5-2F059DE1A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2">
            <a:extLst>
              <a:ext uri="{FF2B5EF4-FFF2-40B4-BE49-F238E27FC236}">
                <a16:creationId xmlns:a16="http://schemas.microsoft.com/office/drawing/2014/main" id="{21DD1C87-BB96-419F-854D-07AA4BC5B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7289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7" name="Bildplatzhalter 1">
            <a:extLst>
              <a:ext uri="{FF2B5EF4-FFF2-40B4-BE49-F238E27FC236}">
                <a16:creationId xmlns:a16="http://schemas.microsoft.com/office/drawing/2014/main" id="{002A9939-48F2-4545-B99B-4FBDD4F466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947" y="1413933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21A07BCC-CBB3-45C5-871C-CEC015A95C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968797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4842ABB0-6221-4430-AD7F-233AE6B84A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6130" y="3968798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82247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977">
          <p15:clr>
            <a:srgbClr val="FBAE40"/>
          </p15:clr>
        </p15:guide>
        <p15:guide id="14" pos="371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8C59CFA-1435-478E-96A7-9D9FDB54C8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811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8C59CFA-1435-478E-96A7-9D9FDB54C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C1CC7D62-9893-4BEA-8A91-B49BF94C3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6069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D8F13227-C5D1-4782-B063-BEEC402A95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2508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8E88005D-BECE-427C-8BF8-4FB5D6607A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947" y="1413933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F618BC1E-BA4B-4C2D-9055-151550F257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39749FF8-9C62-429D-B248-147D3882DD4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8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0B2A38E1-027A-4A9E-9C3E-5F354A4A6AD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16069" y="3876023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80130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77">
          <p15:clr>
            <a:srgbClr val="FBAE40"/>
          </p15:clr>
        </p15:guide>
        <p15:guide id="14" pos="2710">
          <p15:clr>
            <a:srgbClr val="FBAE40"/>
          </p15:clr>
        </p15:guide>
        <p15:guide id="15" pos="4978">
          <p15:clr>
            <a:srgbClr val="FBAE40"/>
          </p15:clr>
        </p15:guide>
        <p15:guide id="16" pos="511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Picture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11DD4F3-1611-4813-B014-B6F6B1F774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2404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11DD4F3-1611-4813-B014-B6F6B1F77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A143C20-52BF-4891-994E-588F7993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9460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9B1A1B6B-6B2F-4D5A-91A8-C5161E45AB0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9289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073F01E6-A077-4F39-A94E-9EFE54D2E4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118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1">
            <a:extLst>
              <a:ext uri="{FF2B5EF4-FFF2-40B4-BE49-F238E27FC236}">
                <a16:creationId xmlns:a16="http://schemas.microsoft.com/office/drawing/2014/main" id="{320CFD8C-6A4A-4FAB-822D-054B82DCFD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947" y="1413934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6CE7BB11-9C21-456E-83D7-62B9D458E2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7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27E42A5D-C99D-4B3C-99B7-053CF69A119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9118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7DCDE22D-7C60-4E83-A6E8-C458BFB9DF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09289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BC839F12-6E68-4D1C-B187-9307DD85F16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069460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10078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977">
          <p15:clr>
            <a:srgbClr val="FBAE40"/>
          </p15:clr>
        </p15:guide>
        <p15:guide id="16" pos="2104">
          <p15:clr>
            <a:srgbClr val="FBAE40"/>
          </p15:clr>
        </p15:guide>
        <p15:guide id="17" pos="3911">
          <p15:clr>
            <a:srgbClr val="FBAE40"/>
          </p15:clr>
        </p15:guide>
        <p15:guide id="18" pos="3777">
          <p15:clr>
            <a:srgbClr val="FBAE40"/>
          </p15:clr>
        </p15:guide>
        <p15:guide id="19" pos="5711">
          <p15:clr>
            <a:srgbClr val="FBAE40"/>
          </p15:clr>
        </p15:guide>
        <p15:guide id="20" pos="557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533B5-1A8D-83A1-0D53-115A5F68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AD1C6C-EA8D-2AB2-4840-B50A8D9B1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CA4C7-937B-7EDE-A3CB-33A6CF4D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24197-9063-7BB2-4438-0C107598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723B27-D7B3-35CC-F930-4982F856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5183DF9-0121-47E6-9B72-30EF7AB86C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577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5183DF9-0121-47E6-9B72-30EF7AB86C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ildplatzhalt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57048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noProof="0"/>
            </a:lvl1pPr>
          </a:lstStyle>
          <a:p>
            <a:pPr marL="0" lvl="0" indent="0">
              <a:buNone/>
            </a:pPr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1412875"/>
            <a:ext cx="12202578" cy="1449216"/>
          </a:xfrm>
          <a:noFill/>
        </p:spPr>
        <p:txBody>
          <a:bodyPr vert="horz" lIns="572400" tIns="108000" rIns="572400" bIns="10800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Key Note </a:t>
            </a:r>
            <a:r>
              <a:rPr lang="de-DE" noProof="0" dirty="0" err="1"/>
              <a:t>slide</a:t>
            </a:r>
            <a:r>
              <a:rPr lang="de-DE" noProof="0" dirty="0"/>
              <a:t> </a:t>
            </a:r>
            <a:r>
              <a:rPr lang="de-DE" noProof="0" dirty="0" err="1"/>
              <a:t>with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without</a:t>
            </a:r>
            <a:r>
              <a:rPr lang="de-DE" noProof="0" dirty="0"/>
              <a:t> Picture. </a:t>
            </a:r>
            <a:br>
              <a:rPr lang="de-DE" noProof="0" dirty="0"/>
            </a:br>
            <a:r>
              <a:rPr lang="de-DE" noProof="0" dirty="0"/>
              <a:t>(Short!) Text </a:t>
            </a:r>
            <a:r>
              <a:rPr lang="de-DE" noProof="0" dirty="0" err="1"/>
              <a:t>can</a:t>
            </a:r>
            <a:r>
              <a:rPr lang="de-DE" noProof="0" dirty="0"/>
              <a:t> </a:t>
            </a:r>
            <a:r>
              <a:rPr lang="de-DE" noProof="0" dirty="0" err="1"/>
              <a:t>be</a:t>
            </a:r>
            <a:r>
              <a:rPr lang="de-DE" noProof="0" dirty="0"/>
              <a:t> </a:t>
            </a:r>
            <a:r>
              <a:rPr lang="de-DE" noProof="0" dirty="0" err="1"/>
              <a:t>moved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689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BBDF4C60-5A05-4806-A4DE-2458463FB9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936847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BBDF4C60-5A05-4806-A4DE-2458463FB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80"/>
            <a:ext cx="12192000" cy="1376513"/>
          </a:xfrm>
          <a:solidFill>
            <a:srgbClr val="000000">
              <a:alpha val="50000"/>
            </a:srgbClr>
          </a:solidFill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noProof="0"/>
              <a:t>presentation title, two lines maximum.</a:t>
            </a:r>
            <a:br>
              <a:rPr lang="en-US" noProof="0"/>
            </a:br>
            <a:r>
              <a:rPr lang="en-US" noProof="0"/>
              <a:t>text can be moved vertically.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8"/>
            <a:ext cx="12192000" cy="453183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rgbClr val="FFFFFF"/>
                </a:solidFill>
                <a:latin typeface="+mj-lt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de-DE" noProof="0" err="1"/>
              <a:t>SubTitle</a:t>
            </a:r>
            <a:r>
              <a:rPr lang="de-DE" noProof="0"/>
              <a:t>, </a:t>
            </a:r>
            <a:r>
              <a:rPr lang="de-DE" noProof="0" err="1"/>
              <a:t>two</a:t>
            </a:r>
            <a:r>
              <a:rPr lang="de-DE" noProof="0"/>
              <a:t> </a:t>
            </a:r>
            <a:r>
              <a:rPr lang="de-DE" noProof="0" err="1"/>
              <a:t>lines</a:t>
            </a:r>
            <a:r>
              <a:rPr lang="de-DE" noProof="0"/>
              <a:t> </a:t>
            </a:r>
            <a:r>
              <a:rPr lang="en-US" noProof="0"/>
              <a:t>maximum</a:t>
            </a:r>
            <a:r>
              <a:rPr lang="de-DE" noProof="0"/>
              <a:t>.</a:t>
            </a:r>
          </a:p>
        </p:txBody>
      </p:sp>
      <p:sp>
        <p:nvSpPr>
          <p:cNvPr id="13" name="SmartArt-Platzhalter 6">
            <a:extLst>
              <a:ext uri="{FF2B5EF4-FFF2-40B4-BE49-F238E27FC236}">
                <a16:creationId xmlns:a16="http://schemas.microsoft.com/office/drawing/2014/main" id="{9A73E91D-2689-49C7-A58E-E621D71E8696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1" y="572399"/>
            <a:ext cx="1099907" cy="572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15" name="SmartArt-Platzhalter 4">
            <a:extLst>
              <a:ext uri="{FF2B5EF4-FFF2-40B4-BE49-F238E27FC236}">
                <a16:creationId xmlns:a16="http://schemas.microsoft.com/office/drawing/2014/main" id="{73B3AC2F-1421-44A9-82DC-26A810DF23F2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7" cy="5724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242C1189-490C-4AEF-A482-D67AEF665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37702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de-DE" err="1"/>
              <a:t>Dept</a:t>
            </a:r>
            <a:r>
              <a:rPr lang="de-DE"/>
              <a:t>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D8BA9B-D435-4BCF-A70E-9FF7917FFF4A}"/>
              </a:ext>
            </a:extLst>
          </p:cNvPr>
          <p:cNvSpPr/>
          <p:nvPr userDrawn="1"/>
        </p:nvSpPr>
        <p:spPr bwMode="white">
          <a:xfrm>
            <a:off x="11001080" y="6608192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71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Full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701C665-C272-490E-8A21-0107CBA54E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291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E701C665-C272-490E-8A21-0107CBA54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88DEDB73-663D-4E69-BA2A-A35D3F0824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37701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de-DE" dirty="0" err="1"/>
              <a:t>Dept</a:t>
            </a:r>
            <a:r>
              <a:rPr lang="de-DE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79"/>
            <a:ext cx="12192000" cy="1376513"/>
          </a:xfrm>
          <a:noFill/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title, two lines maximum.</a:t>
            </a:r>
            <a:br>
              <a:rPr lang="en-US" noProof="0" dirty="0"/>
            </a:br>
            <a:r>
              <a:rPr lang="en-US" noProof="0" dirty="0"/>
              <a:t>text can be moved vertically.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6"/>
            <a:ext cx="12192000" cy="453183"/>
          </a:xfrm>
          <a:prstGeom prst="rect">
            <a:avLst/>
          </a:prstGeom>
          <a:noFill/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chemeClr val="bg1"/>
                </a:solidFill>
                <a:latin typeface="+mj-lt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de-DE" noProof="0" dirty="0" err="1"/>
              <a:t>SubTitle</a:t>
            </a:r>
            <a:r>
              <a:rPr lang="de-DE" noProof="0" dirty="0"/>
              <a:t>,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</a:t>
            </a:r>
            <a:r>
              <a:rPr lang="en-US" noProof="0" dirty="0"/>
              <a:t>maximum</a:t>
            </a:r>
            <a:r>
              <a:rPr lang="de-DE" noProof="0" dirty="0"/>
              <a:t>.</a:t>
            </a:r>
          </a:p>
        </p:txBody>
      </p:sp>
      <p:sp>
        <p:nvSpPr>
          <p:cNvPr id="17" name="SmartArt-Platzhalter 6">
            <a:extLst>
              <a:ext uri="{FF2B5EF4-FFF2-40B4-BE49-F238E27FC236}">
                <a16:creationId xmlns:a16="http://schemas.microsoft.com/office/drawing/2014/main" id="{BEF5298C-10DE-4459-A25C-6BF3ABC562A5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0" y="572399"/>
            <a:ext cx="1099906" cy="5724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8" name="SmartArt-Platzhalter 4">
            <a:extLst>
              <a:ext uri="{FF2B5EF4-FFF2-40B4-BE49-F238E27FC236}">
                <a16:creationId xmlns:a16="http://schemas.microsoft.com/office/drawing/2014/main" id="{FCCF42BF-D9E0-4820-BABA-DAF1A43D227B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6" cy="572400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C8B21A6-8453-43A9-BD65-C40990DB6E0F}"/>
              </a:ext>
            </a:extLst>
          </p:cNvPr>
          <p:cNvSpPr/>
          <p:nvPr/>
        </p:nvSpPr>
        <p:spPr bwMode="white">
          <a:xfrm>
            <a:off x="11001080" y="6608190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62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9">
          <p15:clr>
            <a:srgbClr val="FBAE40"/>
          </p15:clr>
        </p15:guide>
        <p15:guide id="2" pos="73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 hidden="1">
            <a:extLst>
              <a:ext uri="{FF2B5EF4-FFF2-40B4-BE49-F238E27FC236}">
                <a16:creationId xmlns:a16="http://schemas.microsoft.com/office/drawing/2014/main" id="{BBDF4C60-5A05-4806-A4DE-2458463FB9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5287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14" name="Objekt 13" hidden="1">
                        <a:extLst>
                          <a:ext uri="{FF2B5EF4-FFF2-40B4-BE49-F238E27FC236}">
                            <a16:creationId xmlns:a16="http://schemas.microsoft.com/office/drawing/2014/main" id="{BBDF4C60-5A05-4806-A4DE-2458463FB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E0EF039-EC0F-446F-B82A-2FB6C817C8A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657226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 rtl="0">
              <a:lnSpc>
                <a:spcPct val="100000"/>
              </a:lnSpc>
              <a:spcAft>
                <a:spcPts val="600"/>
              </a:spcAft>
              <a:buNone/>
              <a:defRPr/>
            </a:lvl1pPr>
          </a:lstStyle>
          <a:p>
            <a:r>
              <a:rPr lang="de-DE" noProof="0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37978"/>
            <a:ext cx="12192000" cy="1376513"/>
          </a:xfrm>
          <a:solidFill>
            <a:srgbClr val="000000">
              <a:alpha val="50000"/>
            </a:srgbClr>
          </a:solidFill>
        </p:spPr>
        <p:txBody>
          <a:bodyPr vert="horz" wrap="square" lIns="572400" tIns="72000" rIns="572400" bIns="72000" anchor="b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noProof="0" dirty="0"/>
              <a:t>presentation title, two lines maximum.</a:t>
            </a:r>
            <a:br>
              <a:rPr lang="en-US" noProof="0" dirty="0"/>
            </a:br>
            <a:r>
              <a:rPr lang="en-US" noProof="0" dirty="0"/>
              <a:t>text can be moved vertically.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0" y="5311366"/>
            <a:ext cx="12192000" cy="453183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square" lIns="572400" tIns="72000" rIns="572400" bIns="72000">
            <a:sp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000" b="0" cap="all" baseline="0">
                <a:solidFill>
                  <a:srgbClr val="FFFFFF"/>
                </a:solidFill>
                <a:latin typeface="+mj-lt"/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de-DE" noProof="0" dirty="0" err="1"/>
              <a:t>SubTitle</a:t>
            </a:r>
            <a:r>
              <a:rPr lang="de-DE" noProof="0" dirty="0"/>
              <a:t>,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</a:t>
            </a:r>
            <a:r>
              <a:rPr lang="en-US" noProof="0" dirty="0"/>
              <a:t>maximum</a:t>
            </a:r>
            <a:r>
              <a:rPr lang="de-DE" noProof="0" dirty="0"/>
              <a:t>.</a:t>
            </a:r>
          </a:p>
        </p:txBody>
      </p:sp>
      <p:sp>
        <p:nvSpPr>
          <p:cNvPr id="13" name="SmartArt-Platzhalter 6">
            <a:extLst>
              <a:ext uri="{FF2B5EF4-FFF2-40B4-BE49-F238E27FC236}">
                <a16:creationId xmlns:a16="http://schemas.microsoft.com/office/drawing/2014/main" id="{9A73E91D-2689-49C7-A58E-E621D71E8696}"/>
              </a:ext>
            </a:extLst>
          </p:cNvPr>
          <p:cNvSpPr>
            <a:spLocks noGrp="1" noChangeAspect="1"/>
          </p:cNvSpPr>
          <p:nvPr>
            <p:ph type="dgm" sz="quarter" idx="24" hasCustomPrompt="1"/>
          </p:nvPr>
        </p:nvSpPr>
        <p:spPr>
          <a:xfrm>
            <a:off x="572400" y="572399"/>
            <a:ext cx="1099906" cy="572400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5" name="SmartArt-Platzhalter 4">
            <a:extLst>
              <a:ext uri="{FF2B5EF4-FFF2-40B4-BE49-F238E27FC236}">
                <a16:creationId xmlns:a16="http://schemas.microsoft.com/office/drawing/2014/main" id="{73B3AC2F-1421-44A9-82DC-26A810DF23F2}"/>
              </a:ext>
            </a:extLst>
          </p:cNvPr>
          <p:cNvSpPr>
            <a:spLocks noGrp="1" noChangeAspect="1"/>
          </p:cNvSpPr>
          <p:nvPr>
            <p:ph type="dgm" sz="quarter" idx="23" hasCustomPrompt="1"/>
          </p:nvPr>
        </p:nvSpPr>
        <p:spPr>
          <a:xfrm>
            <a:off x="9947294" y="572400"/>
            <a:ext cx="1672306" cy="572400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242C1189-490C-4AEF-A482-D67AEF665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37701" y="5887328"/>
            <a:ext cx="2654300" cy="419100"/>
          </a:xfrm>
          <a:custGeom>
            <a:avLst/>
            <a:gdLst>
              <a:gd name="connsiteX0" fmla="*/ 262299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  <a:gd name="connsiteX0" fmla="*/ 203807 w 1762125"/>
              <a:gd name="connsiteY0" fmla="*/ 0 h 363401"/>
              <a:gd name="connsiteX1" fmla="*/ 1762125 w 1762125"/>
              <a:gd name="connsiteY1" fmla="*/ 0 h 363401"/>
              <a:gd name="connsiteX2" fmla="*/ 1762125 w 1762125"/>
              <a:gd name="connsiteY2" fmla="*/ 363401 h 363401"/>
              <a:gd name="connsiteX3" fmla="*/ 0 w 1762125"/>
              <a:gd name="connsiteY3" fmla="*/ 363401 h 363401"/>
              <a:gd name="connsiteX4" fmla="*/ 203807 w 1762125"/>
              <a:gd name="connsiteY4" fmla="*/ 0 h 36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2125" h="363401">
                <a:moveTo>
                  <a:pt x="203807" y="0"/>
                </a:moveTo>
                <a:lnTo>
                  <a:pt x="1762125" y="0"/>
                </a:lnTo>
                <a:lnTo>
                  <a:pt x="1762125" y="363401"/>
                </a:lnTo>
                <a:lnTo>
                  <a:pt x="0" y="363401"/>
                </a:lnTo>
                <a:lnTo>
                  <a:pt x="203807" y="0"/>
                </a:lnTo>
                <a:close/>
              </a:path>
            </a:pathLst>
          </a:custGeom>
          <a:solidFill>
            <a:schemeClr val="tx2"/>
          </a:solidFill>
          <a:ln w="19050">
            <a:noFill/>
            <a:miter lim="800000"/>
          </a:ln>
          <a:effectLst>
            <a:outerShdw dist="25400" dir="144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32054" tIns="72000" rIns="504000" bIns="72000" rtlCol="0" anchor="ctr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de-DE" dirty="0" err="1"/>
              <a:t>Dept</a:t>
            </a:r>
            <a:r>
              <a:rPr lang="de-DE" dirty="0"/>
              <a:t>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5D818F0-43D9-475A-9A13-7C9EE81A3658}"/>
              </a:ext>
            </a:extLst>
          </p:cNvPr>
          <p:cNvSpPr/>
          <p:nvPr/>
        </p:nvSpPr>
        <p:spPr bwMode="white">
          <a:xfrm>
            <a:off x="11001080" y="6608190"/>
            <a:ext cx="1190920" cy="249811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939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73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| Half Are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EF5BEF2A-9A1E-4EAC-B0F5-2DDB471F42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4446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EF5BEF2A-9A1E-4EAC-B0F5-2DDB471F4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26B223D4-141A-4CF8-A0E8-2BDBE75FE8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6" y="1422302"/>
            <a:ext cx="6369154" cy="1144352"/>
          </a:xfrm>
        </p:spPr>
        <p:txBody>
          <a:bodyPr wrap="square" lIns="0" tIns="0" rIns="0" bIns="0">
            <a:spAutoFit/>
          </a:bodyPr>
          <a:lstStyle>
            <a:lvl1pPr marL="0" indent="0" rtl="0">
              <a:lnSpc>
                <a:spcPct val="100000"/>
              </a:lnSpc>
              <a:buFontTx/>
              <a:buNone/>
              <a:defRPr sz="7200" b="1">
                <a:solidFill>
                  <a:schemeClr val="tx2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DE" noProof="0" dirty="0"/>
              <a:t>A1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9518E7B-00FD-45A8-91EB-08EBB2BB7F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3270" y="2"/>
            <a:ext cx="4848730" cy="6570481"/>
          </a:xfrm>
          <a:gradFill>
            <a:gsLst>
              <a:gs pos="1000">
                <a:schemeClr val="tx2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lvl1pPr marL="0" indent="0" rtl="0">
              <a:lnSpc>
                <a:spcPct val="100000"/>
              </a:lnSpc>
              <a:buNone/>
              <a:defRPr lang="en-GB">
                <a:latin typeface="BMWGroupTN Condensed" pitchFamily="50" charset="0"/>
              </a:defRPr>
            </a:lvl1pPr>
          </a:lstStyle>
          <a:p>
            <a:pPr marL="0" lvl="0"/>
            <a:r>
              <a:rPr lang="de-DE" noProof="0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79808" y="2565952"/>
            <a:ext cx="6374130" cy="1846659"/>
          </a:xfrm>
          <a:noFill/>
        </p:spPr>
        <p:txBody>
          <a:bodyPr vert="horz" wrap="square" lIns="0" tIns="0" rIns="0" bIns="0" anchor="t" anchorCtr="0">
            <a:spAutoFit/>
          </a:bodyPr>
          <a:lstStyle>
            <a:lvl1pPr algn="l" rtl="0">
              <a:lnSpc>
                <a:spcPct val="100000"/>
              </a:lnSpc>
              <a:spcAft>
                <a:spcPts val="0"/>
              </a:spcAft>
              <a:defRPr sz="4000" b="0" cap="all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 err="1"/>
              <a:t>Divider</a:t>
            </a:r>
            <a:r>
              <a:rPr lang="de-DE" noProof="0" dirty="0"/>
              <a:t>.</a:t>
            </a:r>
            <a:br>
              <a:rPr lang="de-DE" noProof="0" dirty="0"/>
            </a:br>
            <a:r>
              <a:rPr lang="de-DE" noProof="0" dirty="0" err="1"/>
              <a:t>Coloured</a:t>
            </a:r>
            <a:r>
              <a:rPr lang="de-DE" noProof="0" dirty="0"/>
              <a:t> Area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br>
              <a:rPr lang="de-DE" noProof="0" dirty="0"/>
            </a:br>
            <a:r>
              <a:rPr lang="de-DE" noProof="0" dirty="0"/>
              <a:t>Picture on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right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8539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EE7053F-DB9B-44B2-AD0F-3AB1F6CB57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193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EE7053F-DB9B-44B2-AD0F-3AB1F6CB57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4225699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568A48D-FC8F-4A69-A7C6-8F5625DC62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3978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C568A48D-FC8F-4A69-A7C6-8F5625DC6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51636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04">
          <p15:clr>
            <a:srgbClr val="FBAE40"/>
          </p15:clr>
        </p15:guide>
        <p15:guide id="12" pos="397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5D995C9-90CA-4EE8-9DD8-83F6741396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980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5D995C9-90CA-4EE8-9DD8-83F674139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3628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907224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0">
          <p15:clr>
            <a:srgbClr val="FBAE40"/>
          </p15:clr>
        </p15:guide>
        <p15:guide id="2" pos="2712">
          <p15:clr>
            <a:srgbClr val="FBAE40"/>
          </p15:clr>
        </p15:guide>
        <p15:guide id="3" pos="5118">
          <p15:clr>
            <a:srgbClr val="FBAE40"/>
          </p15:clr>
        </p15:guide>
        <p15:guide id="4" pos="497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A87CDE6-4D31-464C-B238-7EB6F6DBD0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681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A87CDE6-4D31-464C-B238-7EB6F6DBD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4290586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68">
          <p15:clr>
            <a:srgbClr val="FBAE40"/>
          </p15:clr>
        </p15:guide>
        <p15:guide id="2" pos="2111">
          <p15:clr>
            <a:srgbClr val="FBAE40"/>
          </p15:clr>
        </p15:guide>
        <p15:guide id="3" pos="3771">
          <p15:clr>
            <a:srgbClr val="FBAE40"/>
          </p15:clr>
        </p15:guide>
        <p15:guide id="4" pos="3915">
          <p15:clr>
            <a:srgbClr val="FBAE40"/>
          </p15:clr>
        </p15:guide>
        <p15:guide id="5" pos="5576">
          <p15:clr>
            <a:srgbClr val="FBAE40"/>
          </p15:clr>
        </p15:guide>
        <p15:guide id="6" pos="5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05645238-9DEC-4A72-9BA1-F517092FAE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23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05645238-9DEC-4A72-9BA1-F517092FAE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304933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3704">
          <p15:clr>
            <a:srgbClr val="FBAE40"/>
          </p15:clr>
        </p15:guide>
        <p15:guide id="15" pos="3976">
          <p15:clr>
            <a:srgbClr val="FBAE40"/>
          </p15:clr>
        </p15:guide>
        <p15:guide id="16" orient="horz" pos="2500">
          <p15:clr>
            <a:srgbClr val="FBAE40"/>
          </p15:clr>
        </p15:guide>
        <p15:guide id="17" orient="horz" pos="23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4558B-9E05-25DD-8490-0AA6167C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98754-07B1-94F1-3F45-30B4ED3FE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CED9ED-FD95-3496-FE52-2146ED23D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DBE51C-56DC-C894-8C0C-B0EB6D9D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D8B74-BDB2-A466-97A3-D123077A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101200-5A7B-1FC2-34FC-69977BF2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839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1CCC0F5-E43D-4616-B7C4-E058ADB680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87288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1CCC0F5-E43D-4616-B7C4-E058ADB68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D9028297-F8A3-40B3-AA36-477ABB38F3E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7" y="1413933"/>
            <a:ext cx="11224684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cap="all" baseline="0"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93311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9873D050-8C41-4684-9B1D-81971AB52E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6562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9873D050-8C41-4684-9B1D-81971AB5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BA9CD6AC-9C73-4D8F-9F5C-1CF35772BD3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317288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4EA6A0CB-E01D-4647-9CEB-66AA9684281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6" y="1413933"/>
            <a:ext cx="5396342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248843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711">
          <p15:clr>
            <a:srgbClr val="FBAE40"/>
          </p15:clr>
        </p15:guide>
        <p15:guide id="6" pos="397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C54160-9C46-4866-882D-50B5C096B1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66127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C54160-9C46-4866-882D-50B5C096B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3988BB4E-F1CA-4BC0-993D-C218662BA8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16070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0D7FB171-0CB4-4740-8625-DD15BF1FF8D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9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51462A60-9CA1-461B-A29A-E91D63B609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8" y="1413933"/>
            <a:ext cx="359756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339760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7">
          <p15:clr>
            <a:srgbClr val="FBAE40"/>
          </p15:clr>
        </p15:guide>
        <p15:guide id="4" pos="4978">
          <p15:clr>
            <a:srgbClr val="FBAE40"/>
          </p15:clr>
        </p15:guide>
        <p15:guide id="5" pos="2710">
          <p15:clr>
            <a:srgbClr val="FBAE40"/>
          </p15:clr>
        </p15:guide>
        <p15:guide id="6" pos="511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562CC6E-EDA2-4F9E-A09B-A2E54AB188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91017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562CC6E-EDA2-4F9E-A09B-A2E54AB188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8BA2F5EE-5EBD-4514-8AF6-B05EC345392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69461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60EC06ED-6F07-4680-9AE2-23D7698B36D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09290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027E4EC2-9005-40D4-918C-FD11293AE43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49119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CD857AE5-6C50-432B-94B7-EC5D4821331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88948" y="1413933"/>
            <a:ext cx="264417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47966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5705">
          <p15:clr>
            <a:srgbClr val="FBAE40"/>
          </p15:clr>
        </p15:guide>
        <p15:guide id="7" pos="1977">
          <p15:clr>
            <a:srgbClr val="FBAE40"/>
          </p15:clr>
        </p15:guide>
        <p15:guide id="8" pos="2104">
          <p15:clr>
            <a:srgbClr val="FBAE40"/>
          </p15:clr>
        </p15:guide>
        <p15:guide id="9" pos="3777">
          <p15:clr>
            <a:srgbClr val="FBAE40"/>
          </p15:clr>
        </p15:guide>
        <p15:guide id="10" pos="3905">
          <p15:clr>
            <a:srgbClr val="FBAE40"/>
          </p15:clr>
        </p15:guide>
        <p15:guide id="11" pos="557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8D39B1E-A015-4084-940D-8BBABCAACD8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8213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8D39B1E-A015-4084-940D-8BBABCAACD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Inhaltsplatzhalter 4"/>
          <p:cNvSpPr>
            <a:spLocks noGrp="1"/>
          </p:cNvSpPr>
          <p:nvPr>
            <p:ph sz="quarter" idx="13" hasCustomPrompt="1"/>
          </p:nvPr>
        </p:nvSpPr>
        <p:spPr>
          <a:xfrm>
            <a:off x="6317290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2" hasCustomPrompt="1"/>
          </p:nvPr>
        </p:nvSpPr>
        <p:spPr>
          <a:xfrm>
            <a:off x="488948" y="3968784"/>
            <a:ext cx="5396342" cy="233994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6" name="Inhaltsplatzhalter 2"/>
          <p:cNvSpPr>
            <a:spLocks noGrp="1"/>
          </p:cNvSpPr>
          <p:nvPr>
            <p:ph sz="quarter" idx="11" hasCustomPrompt="1"/>
          </p:nvPr>
        </p:nvSpPr>
        <p:spPr>
          <a:xfrm>
            <a:off x="6317290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8" y="1413932"/>
            <a:ext cx="5396342" cy="233885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1399351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711">
          <p15:clr>
            <a:srgbClr val="FBAE40"/>
          </p15:clr>
        </p15:guide>
        <p15:guide id="14" pos="3977">
          <p15:clr>
            <a:srgbClr val="FBAE40"/>
          </p15:clr>
        </p15:guide>
        <p15:guide id="15" orient="horz" pos="2365">
          <p15:clr>
            <a:srgbClr val="FBAE40"/>
          </p15:clr>
        </p15:guide>
        <p15:guide id="16" orient="horz" pos="250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54C7F330-3D64-4FB0-93F8-C1BA49AFA8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2535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54C7F330-3D64-4FB0-93F8-C1BA49AFA8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4927846" algn="l"/>
              </a:tabLs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F2DED3-0602-4827-AE5B-D7DA542659F4}"/>
              </a:ext>
            </a:extLst>
          </p:cNvPr>
          <p:cNvSpPr>
            <a:spLocks/>
          </p:cNvSpPr>
          <p:nvPr/>
        </p:nvSpPr>
        <p:spPr>
          <a:xfrm>
            <a:off x="0" y="1244599"/>
            <a:ext cx="12192000" cy="5326065"/>
          </a:xfrm>
          <a:prstGeom prst="rect">
            <a:avLst/>
          </a:prstGeom>
          <a:gradFill>
            <a:gsLst>
              <a:gs pos="1000">
                <a:schemeClr val="accent4"/>
              </a:gs>
              <a:gs pos="100000">
                <a:schemeClr val="accent6"/>
              </a:gs>
            </a:gsLst>
            <a:lin ang="5400000" scaled="0"/>
          </a:gradFill>
        </p:spPr>
        <p:txBody>
          <a:bodyPr vert="horz" lIns="0" tIns="0" rIns="0" bIns="720000" rtlCol="0" anchor="ctr" anchorCtr="0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None/>
            </a:pP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10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F2FD9A65-9362-4228-B368-164FA84D17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652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F2FD9A65-9362-4228-B368-164FA84D17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6316131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4" name="Bildplatzhalter 1">
            <a:extLst>
              <a:ext uri="{FF2B5EF4-FFF2-40B4-BE49-F238E27FC236}">
                <a16:creationId xmlns:a16="http://schemas.microsoft.com/office/drawing/2014/main" id="{5730C142-F37E-4F0E-997D-1B4882F0DF6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</p:spTree>
    <p:extLst>
      <p:ext uri="{BB962C8B-B14F-4D97-AF65-F5344CB8AC3E}">
        <p14:creationId xmlns:p14="http://schemas.microsoft.com/office/powerpoint/2010/main" val="248633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3713">
          <p15:clr>
            <a:srgbClr val="FBAE40"/>
          </p15:clr>
        </p15:guide>
        <p15:guide id="12" pos="396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4E3B85CB-7648-45C2-8AA4-9F501EFD04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7526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4E3B85CB-7648-45C2-8AA4-9F501EFD0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1"/>
          <p:cNvSpPr>
            <a:spLocks noGrp="1"/>
          </p:cNvSpPr>
          <p:nvPr>
            <p:ph sz="quarter" idx="10" hasCustomPrompt="1"/>
          </p:nvPr>
        </p:nvSpPr>
        <p:spPr>
          <a:xfrm>
            <a:off x="488948" y="1413933"/>
            <a:ext cx="5397501" cy="489479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5FB2A3B7-A796-4B19-828B-216A63DF68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5554" y="1413933"/>
            <a:ext cx="5886447" cy="4894792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77078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3713">
          <p15:clr>
            <a:srgbClr val="FBAE40"/>
          </p15:clr>
        </p15:guide>
        <p15:guide id="10" pos="396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Picture |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ECEF4E8-D1ED-4741-8EA5-2F059DE1A8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41619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ECEF4E8-D1ED-4741-8EA5-2F059DE1A8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ildplatzhalter 2">
            <a:extLst>
              <a:ext uri="{FF2B5EF4-FFF2-40B4-BE49-F238E27FC236}">
                <a16:creationId xmlns:a16="http://schemas.microsoft.com/office/drawing/2014/main" id="{21DD1C87-BB96-419F-854D-07AA4BC5B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7290" y="1413934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7" name="Bildplatzhalter 1">
            <a:extLst>
              <a:ext uri="{FF2B5EF4-FFF2-40B4-BE49-F238E27FC236}">
                <a16:creationId xmlns:a16="http://schemas.microsoft.com/office/drawing/2014/main" id="{002A9939-48F2-4545-B99B-4FBDD4F466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8948" y="1413934"/>
            <a:ext cx="5396342" cy="2338866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21A07BCC-CBB3-45C5-871C-CEC015A95C5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8" y="3968798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4842ABB0-6221-4430-AD7F-233AE6B84A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6131" y="3968799"/>
            <a:ext cx="5397501" cy="2339927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84869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3977">
          <p15:clr>
            <a:srgbClr val="FBAE40"/>
          </p15:clr>
        </p15:guide>
        <p15:guide id="14" pos="371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Picture |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58C59CFA-1435-478E-96A7-9D9FDB54C8F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811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58C59CFA-1435-478E-96A7-9D9FDB54C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C1CC7D62-9893-4BEA-8A91-B49BF94C36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16070" y="1413934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D8F13227-C5D1-4782-B063-BEEC402A95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02509" y="1413934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9" name="Bildplatzhalter 1">
            <a:extLst>
              <a:ext uri="{FF2B5EF4-FFF2-40B4-BE49-F238E27FC236}">
                <a16:creationId xmlns:a16="http://schemas.microsoft.com/office/drawing/2014/main" id="{8E88005D-BECE-427C-8BF8-4FB5D6607AF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8948" y="1413934"/>
            <a:ext cx="3597561" cy="2246089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F618BC1E-BA4B-4C2D-9055-151550F2576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8" y="3876024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39749FF8-9C62-429D-B248-147D3882DD4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02509" y="3876024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0B2A38E1-027A-4A9E-9C3E-5F354A4A6AD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116070" y="3876024"/>
            <a:ext cx="3597561" cy="2432702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07043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77">
          <p15:clr>
            <a:srgbClr val="FBAE40"/>
          </p15:clr>
        </p15:guide>
        <p15:guide id="14" pos="2710">
          <p15:clr>
            <a:srgbClr val="FBAE40"/>
          </p15:clr>
        </p15:guide>
        <p15:guide id="15" pos="4978">
          <p15:clr>
            <a:srgbClr val="FBAE40"/>
          </p15:clr>
        </p15:guide>
        <p15:guide id="16" pos="511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364BE-F196-C150-49D2-D313D61A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E2A55D-38C5-9899-F270-B55408DCF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E1995D-22C8-9DEC-B766-5EBEF12A8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A3E2F7-2473-6098-FC4A-86BBF3FC5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7314B7-4220-7FC3-CE2A-B6A13F686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2720A5-6B45-9B17-927F-C8C58CE5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952A9C-6037-601A-2F47-DE7AE6A8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3DB755-A690-080F-F9A3-4298C26A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989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Picture |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11DD4F3-1611-4813-B014-B6F6B1F774E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2404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11DD4F3-1611-4813-B014-B6F6B1F774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EA143C20-52BF-4891-994E-588F7993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069461" y="1413935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9B1A1B6B-6B2F-4D5A-91A8-C5161E45AB0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9290" y="1413935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3" name="Bildplatzhalter 2">
            <a:extLst>
              <a:ext uri="{FF2B5EF4-FFF2-40B4-BE49-F238E27FC236}">
                <a16:creationId xmlns:a16="http://schemas.microsoft.com/office/drawing/2014/main" id="{073F01E6-A077-4F39-A94E-9EFE54D2E4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49119" y="1413935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11" name="Bildplatzhalter 1">
            <a:extLst>
              <a:ext uri="{FF2B5EF4-FFF2-40B4-BE49-F238E27FC236}">
                <a16:creationId xmlns:a16="http://schemas.microsoft.com/office/drawing/2014/main" id="{320CFD8C-6A4A-4FAB-822D-054B82DCFD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8948" y="1413935"/>
            <a:ext cx="2644171" cy="2246091"/>
          </a:xfrm>
          <a:pattFill prst="dkUpDiag">
            <a:fgClr>
              <a:schemeClr val="accent1"/>
            </a:fgClr>
            <a:bgClr>
              <a:schemeClr val="bg1"/>
            </a:bgClr>
          </a:pattFill>
        </p:spPr>
        <p:txBody>
          <a:bodyPr bIns="720000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7" y="347184"/>
            <a:ext cx="11224684" cy="400110"/>
          </a:xfrm>
        </p:spPr>
        <p:txBody>
          <a:bodyPr vert="horz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All Caps.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maximum.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6CE7BB11-9C21-456E-83D7-62B9D458E21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8948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27E42A5D-C99D-4B3C-99B7-053CF69A119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9119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7DCDE22D-7C60-4E83-A6E8-C458BFB9DF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209290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BC839F12-6E68-4D1C-B187-9307DD85F16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069461" y="3876025"/>
            <a:ext cx="2644171" cy="2432700"/>
          </a:xfrm>
        </p:spPr>
        <p:txBody>
          <a:bodyPr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r>
              <a:rPr lang="de-DE" noProof="0" dirty="0"/>
              <a:t>.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insert</a:t>
            </a:r>
            <a:r>
              <a:rPr lang="de-DE" noProof="0" dirty="0"/>
              <a:t> </a:t>
            </a:r>
            <a:r>
              <a:rPr lang="de-DE" noProof="0" dirty="0" err="1"/>
              <a:t>content</a:t>
            </a:r>
            <a:r>
              <a:rPr lang="de-DE" noProof="0" dirty="0"/>
              <a:t> like a </a:t>
            </a:r>
            <a:r>
              <a:rPr lang="de-DE" noProof="0" dirty="0" err="1"/>
              <a:t>table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diagram</a:t>
            </a:r>
            <a:r>
              <a:rPr lang="de-DE" noProof="0" dirty="0"/>
              <a:t> just </a:t>
            </a:r>
            <a:r>
              <a:rPr lang="de-DE" noProof="0" dirty="0" err="1"/>
              <a:t>click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icon</a:t>
            </a:r>
            <a:r>
              <a:rPr lang="de-DE" noProof="0" dirty="0"/>
              <a:t> in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middle</a:t>
            </a:r>
            <a:r>
              <a:rPr lang="de-DE" noProof="0" dirty="0"/>
              <a:t> </a:t>
            </a: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</a:t>
            </a:r>
            <a:r>
              <a:rPr lang="de-DE" noProof="0" dirty="0" err="1"/>
              <a:t>placeholder</a:t>
            </a:r>
            <a:r>
              <a:rPr lang="de-DE" noProof="0" dirty="0"/>
              <a:t>.</a:t>
            </a:r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6994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977">
          <p15:clr>
            <a:srgbClr val="FBAE40"/>
          </p15:clr>
        </p15:guide>
        <p15:guide id="16" pos="2104">
          <p15:clr>
            <a:srgbClr val="FBAE40"/>
          </p15:clr>
        </p15:guide>
        <p15:guide id="17" pos="3911">
          <p15:clr>
            <a:srgbClr val="FBAE40"/>
          </p15:clr>
        </p15:guide>
        <p15:guide id="18" pos="3777">
          <p15:clr>
            <a:srgbClr val="FBAE40"/>
          </p15:clr>
        </p15:guide>
        <p15:guide id="19" pos="5711">
          <p15:clr>
            <a:srgbClr val="FBAE40"/>
          </p15:clr>
        </p15:guide>
        <p15:guide id="20" pos="557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85183DF9-0121-47E6-9B72-30EF7AB86C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577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85183DF9-0121-47E6-9B72-30EF7AB86C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Bildplatzhalter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570482"/>
          </a:xfrm>
          <a:gradFill>
            <a:gsLst>
              <a:gs pos="1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noProof="0"/>
            </a:lvl1pPr>
          </a:lstStyle>
          <a:p>
            <a:pPr marL="0" lvl="0" indent="0">
              <a:buNone/>
            </a:pPr>
            <a:r>
              <a:rPr lang="de-DE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1412876"/>
            <a:ext cx="12202578" cy="1449216"/>
          </a:xfrm>
          <a:noFill/>
        </p:spPr>
        <p:txBody>
          <a:bodyPr vert="horz" lIns="572400" tIns="108000" rIns="572400" bIns="108000"/>
          <a:lstStyle>
            <a:lvl1pPr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Key Note </a:t>
            </a:r>
            <a:r>
              <a:rPr lang="de-DE" noProof="0" dirty="0" err="1"/>
              <a:t>slide</a:t>
            </a:r>
            <a:r>
              <a:rPr lang="de-DE" noProof="0" dirty="0"/>
              <a:t> </a:t>
            </a:r>
            <a:r>
              <a:rPr lang="de-DE" noProof="0" dirty="0" err="1"/>
              <a:t>with</a:t>
            </a:r>
            <a:r>
              <a:rPr lang="de-DE" noProof="0" dirty="0"/>
              <a:t> </a:t>
            </a:r>
            <a:r>
              <a:rPr lang="de-DE" noProof="0" dirty="0" err="1"/>
              <a:t>or</a:t>
            </a:r>
            <a:r>
              <a:rPr lang="de-DE" noProof="0" dirty="0"/>
              <a:t> </a:t>
            </a:r>
            <a:r>
              <a:rPr lang="de-DE" noProof="0" dirty="0" err="1"/>
              <a:t>without</a:t>
            </a:r>
            <a:r>
              <a:rPr lang="de-DE" noProof="0" dirty="0"/>
              <a:t> Picture. </a:t>
            </a:r>
            <a:br>
              <a:rPr lang="de-DE" noProof="0" dirty="0"/>
            </a:br>
            <a:r>
              <a:rPr lang="de-DE" noProof="0" dirty="0"/>
              <a:t>(Short!) Text </a:t>
            </a:r>
            <a:r>
              <a:rPr lang="de-DE" noProof="0" dirty="0" err="1"/>
              <a:t>can</a:t>
            </a:r>
            <a:r>
              <a:rPr lang="de-DE" noProof="0" dirty="0"/>
              <a:t> </a:t>
            </a:r>
            <a:r>
              <a:rPr lang="de-DE" noProof="0" dirty="0" err="1"/>
              <a:t>be</a:t>
            </a:r>
            <a:r>
              <a:rPr lang="de-DE" noProof="0" dirty="0"/>
              <a:t> </a:t>
            </a:r>
            <a:r>
              <a:rPr lang="de-DE" noProof="0" dirty="0" err="1"/>
              <a:t>moved</a:t>
            </a:r>
            <a:r>
              <a:rPr lang="de-DE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4330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F155A-23F4-18B9-E2D6-01FCC7CA5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6634"/>
            <a:ext cx="9144000" cy="92333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A1EB27-889D-ED08-B435-F0D3F8F7B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0930D-9022-6114-D7A3-D551D5E5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F469-5661-4835-A3B3-6C2C1523FD53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150A7-4E6A-75C3-FE8C-5EF8A6C5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3E9C58-DE1F-6C73-5BC4-A5CCAF13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3A521-BE57-4E71-9C42-973148703A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0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23798-DD5B-9C07-209D-DCC1E4B3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931F5A-D342-0606-127C-B5BDD101F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A31F0C-B518-55DD-A3B8-52A39E1C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C276FF-922B-7DE7-225C-20426A1C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0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EC4AA3-6511-890C-C052-C70F715B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79E965-2461-5085-EA20-A2A20E062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D8CFE-B7C5-B1EE-C2AC-68B8A962C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89CB7-DA91-A598-4090-4E34138D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B027D-9655-A6C6-F953-9B0E63AD4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E2D614-E03C-D213-A2F2-68BA3AB7F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5430F2-AE3F-F6A3-1F1D-F1E91F9B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07C61C-B26B-62C7-9F25-1D277801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11E408-ACD7-FEDB-B7A0-6F832C36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8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C2C88-D79C-9003-2F3F-DDB718BE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107D1A-F105-6F98-BDDA-C2C4049841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4E9847-092B-5DF3-FB02-D76C44C87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94494-B1CD-F664-A41C-E0644719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4AF1E1-69F5-FAA1-04C1-D0B6CF1E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469A48-9409-52F4-8A68-AE3720AD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27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tags" Target="../tags/tag22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FD977F-BBB9-2A98-0796-ABF7D6B9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9D18F0-CED8-95FE-A42F-D639671AB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B13CA-6F77-2BCD-7404-CE844F12E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FFCDE2-1D19-418E-8AD0-C5CC4DC165A2}" type="datetimeFigureOut">
              <a:rPr lang="ko-KR" altLang="en-US" smtClean="0"/>
              <a:t>2025-06-25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4C1E4-0B3C-5E7F-CA15-99EF65247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DA81-1B25-8E64-265A-A67323BAD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2779AF-504A-445E-AA02-011A94063B0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168EF-636A-A223-4EFF-4DB0F317A3F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36387" y="6611620"/>
            <a:ext cx="9477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ko-KR" altLang="en-US" sz="1200">
                <a:solidFill>
                  <a:srgbClr val="C00000"/>
                </a:solidFill>
                <a:latin typeface="BMW Group Condensed" panose="020B0606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4978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9EE4F16-695E-4248-98E9-D0E744B1D2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71585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3" imgW="344" imgH="344" progId="TCLayout.ActiveDocument.1">
                  <p:embed/>
                </p:oleObj>
              </mc:Choice>
              <mc:Fallback>
                <p:oleObj name="think-cell Folie" r:id="rId23" imgW="344" imgH="344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9EE4F16-695E-4248-98E9-D0E744B1D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1"/>
          <p:cNvSpPr>
            <a:spLocks noGrp="1"/>
          </p:cNvSpPr>
          <p:nvPr>
            <p:ph type="body" idx="1"/>
          </p:nvPr>
        </p:nvSpPr>
        <p:spPr>
          <a:xfrm>
            <a:off x="488947" y="1413933"/>
            <a:ext cx="11224684" cy="4894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</a:t>
            </a:r>
            <a:r>
              <a:rPr lang="de-DE" noProof="0" dirty="0" err="1"/>
              <a:t>Uppercase</a:t>
            </a:r>
            <a:r>
              <a:rPr lang="de-DE" noProof="0" dirty="0"/>
              <a:t>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max.</a:t>
            </a:r>
          </a:p>
        </p:txBody>
      </p:sp>
      <p:cxnSp>
        <p:nvCxnSpPr>
          <p:cNvPr id="9" name="BMW Group Trennlinie">
            <a:extLst>
              <a:ext uri="{FF2B5EF4-FFF2-40B4-BE49-F238E27FC236}">
                <a16:creationId xmlns:a16="http://schemas.microsoft.com/office/drawing/2014/main" id="{BC1828C9-D469-4FB9-A7A2-6539CE4617FD}"/>
              </a:ext>
            </a:extLst>
          </p:cNvPr>
          <p:cNvCxnSpPr/>
          <p:nvPr userDrawn="1"/>
        </p:nvCxnSpPr>
        <p:spPr>
          <a:xfrm>
            <a:off x="-1" y="657226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itenzahlAU1">
            <a:extLst>
              <a:ext uri="{FF2B5EF4-FFF2-40B4-BE49-F238E27FC236}">
                <a16:creationId xmlns:a16="http://schemas.microsoft.com/office/drawing/2014/main" id="{2222059C-550C-4186-A024-687BF66686BC}"/>
              </a:ext>
            </a:extLst>
          </p:cNvPr>
          <p:cNvSpPr/>
          <p:nvPr userDrawn="1"/>
        </p:nvSpPr>
        <p:spPr>
          <a:xfrm>
            <a:off x="11338527" y="6638189"/>
            <a:ext cx="375104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algn="r" rtl="0"/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fld id="{13EADCD7-5958-46D5-9257-6B99F6E48D58}" type="slidenum">
              <a:rPr lang="en-GB" sz="10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 algn="r" rtl="0"/>
              <a:t>‹#›</a:t>
            </a:fld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</p:txBody>
      </p:sp>
      <p:sp>
        <p:nvSpPr>
          <p:cNvPr id="12" name="FußzeileAU1">
            <a:extLst>
              <a:ext uri="{FF2B5EF4-FFF2-40B4-BE49-F238E27FC236}">
                <a16:creationId xmlns:a16="http://schemas.microsoft.com/office/drawing/2014/main" id="{90D422AA-106A-4F31-9838-F8E0F4532E2E}"/>
              </a:ext>
            </a:extLst>
          </p:cNvPr>
          <p:cNvSpPr txBox="1">
            <a:spLocks/>
          </p:cNvSpPr>
          <p:nvPr userDrawn="1"/>
        </p:nvSpPr>
        <p:spPr>
          <a:xfrm>
            <a:off x="488947" y="6638179"/>
            <a:ext cx="1255152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 dirty="0"/>
              <a:t>FG-AP-52 | 2025 | Intern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09F13-8836-3A93-2AA2-9A989561AFC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36387" y="6611620"/>
            <a:ext cx="9477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ko-KR" altLang="en-US" sz="1200">
                <a:solidFill>
                  <a:srgbClr val="C00000"/>
                </a:solidFill>
                <a:latin typeface="BMW Group Condensed" panose="020B0606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76590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lvl1pPr algn="l" defTabSz="914400" rtl="0" eaLnBrk="1" latin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26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0800" indent="-1908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00" indent="-1908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72400" indent="-1908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63200" indent="-1908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54000" indent="-190800" algn="l" defTabSz="914400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302">
          <p15:clr>
            <a:srgbClr val="F26B43"/>
          </p15:clr>
        </p15:guide>
        <p15:guide id="7" orient="horz" pos="217">
          <p15:clr>
            <a:srgbClr val="F26B43"/>
          </p15:clr>
        </p15:guide>
        <p15:guide id="8" pos="7378">
          <p15:clr>
            <a:srgbClr val="F26B43"/>
          </p15:clr>
        </p15:guide>
        <p15:guide id="9" orient="horz" pos="890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1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09EE4F16-695E-4248-98E9-D0E744B1D25A}"/>
              </a:ext>
            </a:extLst>
          </p:cNvPr>
          <p:cNvGraphicFramePr>
            <a:graphicFrameLocks noChangeAspect="1"/>
          </p:cNvGraphicFramePr>
          <p:nvPr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71585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4" imgW="344" imgH="344" progId="TCLayout.ActiveDocument.1">
                  <p:embed/>
                </p:oleObj>
              </mc:Choice>
              <mc:Fallback>
                <p:oleObj name="think-cell Folie" r:id="rId24" imgW="344" imgH="344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09EE4F16-695E-4248-98E9-D0E744B1D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platzhalter 1"/>
          <p:cNvSpPr>
            <a:spLocks noGrp="1"/>
          </p:cNvSpPr>
          <p:nvPr>
            <p:ph type="body" idx="1"/>
          </p:nvPr>
        </p:nvSpPr>
        <p:spPr>
          <a:xfrm>
            <a:off x="488947" y="1413933"/>
            <a:ext cx="11224684" cy="4894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/>
              <a:t>Forth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Action Title. 26pt. </a:t>
            </a:r>
            <a:r>
              <a:rPr lang="de-DE" noProof="0" dirty="0" err="1"/>
              <a:t>Uppercase</a:t>
            </a:r>
            <a:r>
              <a:rPr lang="de-DE" noProof="0" dirty="0"/>
              <a:t>. </a:t>
            </a:r>
            <a:r>
              <a:rPr lang="de-DE" noProof="0" dirty="0" err="1"/>
              <a:t>Two</a:t>
            </a:r>
            <a:r>
              <a:rPr lang="de-DE" noProof="0" dirty="0"/>
              <a:t> </a:t>
            </a:r>
            <a:r>
              <a:rPr lang="de-DE" noProof="0" dirty="0" err="1"/>
              <a:t>lines</a:t>
            </a:r>
            <a:r>
              <a:rPr lang="de-DE" noProof="0" dirty="0"/>
              <a:t> max.</a:t>
            </a:r>
          </a:p>
        </p:txBody>
      </p:sp>
      <p:cxnSp>
        <p:nvCxnSpPr>
          <p:cNvPr id="9" name="BMW Group Trennlinie">
            <a:extLst>
              <a:ext uri="{FF2B5EF4-FFF2-40B4-BE49-F238E27FC236}">
                <a16:creationId xmlns:a16="http://schemas.microsoft.com/office/drawing/2014/main" id="{BC1828C9-D469-4FB9-A7A2-6539CE4617FD}"/>
              </a:ext>
            </a:extLst>
          </p:cNvPr>
          <p:cNvCxnSpPr/>
          <p:nvPr/>
        </p:nvCxnSpPr>
        <p:spPr>
          <a:xfrm>
            <a:off x="-1" y="657226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eitenzahlAU1">
            <a:extLst>
              <a:ext uri="{FF2B5EF4-FFF2-40B4-BE49-F238E27FC236}">
                <a16:creationId xmlns:a16="http://schemas.microsoft.com/office/drawing/2014/main" id="{2222059C-550C-4186-A024-687BF66686BC}"/>
              </a:ext>
            </a:extLst>
          </p:cNvPr>
          <p:cNvSpPr/>
          <p:nvPr/>
        </p:nvSpPr>
        <p:spPr>
          <a:xfrm>
            <a:off x="11420282" y="6638189"/>
            <a:ext cx="293350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algn="r" rtl="0"/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fld id="{13EADCD7-5958-46D5-9257-6B99F6E48D58}" type="slidenum">
              <a:rPr lang="en-GB" sz="1000" noProof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lvl="0" algn="r" rtl="0"/>
              <a:t>‹#›</a:t>
            </a:fld>
            <a:r>
              <a:rPr lang="en-GB" sz="10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2B599-ACBE-39DD-9D87-612163FF186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36387" y="6611620"/>
            <a:ext cx="9477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ko-KR" altLang="en-US" sz="1200">
                <a:solidFill>
                  <a:srgbClr val="C00000"/>
                </a:solidFill>
                <a:latin typeface="BMW Group Condensed" panose="020B0606020202020204" pitchFamily="34" charset="0"/>
              </a:rPr>
              <a:t>CONFIDENTIAL</a:t>
            </a:r>
          </a:p>
        </p:txBody>
      </p:sp>
      <p:sp>
        <p:nvSpPr>
          <p:cNvPr id="6" name="FußzeileAU1">
            <a:extLst>
              <a:ext uri="{FF2B5EF4-FFF2-40B4-BE49-F238E27FC236}">
                <a16:creationId xmlns:a16="http://schemas.microsoft.com/office/drawing/2014/main" id="{61DD17B7-F05E-7925-D774-938ECB7E09F9}"/>
              </a:ext>
            </a:extLst>
          </p:cNvPr>
          <p:cNvSpPr txBox="1">
            <a:spLocks/>
          </p:cNvSpPr>
          <p:nvPr userDrawn="1"/>
        </p:nvSpPr>
        <p:spPr>
          <a:xfrm>
            <a:off x="488947" y="6638179"/>
            <a:ext cx="1242328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de-DE"/>
            </a:defPPr>
            <a:lvl1pPr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en-GB" noProof="0" dirty="0"/>
              <a:t>C3-KR-A | 2025 | Interns</a:t>
            </a:r>
          </a:p>
        </p:txBody>
      </p:sp>
    </p:spTree>
    <p:extLst>
      <p:ext uri="{BB962C8B-B14F-4D97-AF65-F5344CB8AC3E}">
        <p14:creationId xmlns:p14="http://schemas.microsoft.com/office/powerpoint/2010/main" val="20816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</p:sldLayoutIdLst>
  <p:hf sldNum="0" hdr="0" ftr="0" dt="0"/>
  <p:txStyles>
    <p:titleStyle>
      <a:lvl1pPr algn="l" defTabSz="914446" rtl="0" eaLnBrk="1" latin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2600" b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90810" indent="-190810" algn="l" defTabSz="914446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19" indent="-190810" algn="l" defTabSz="914446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72429" indent="-190810" algn="l" defTabSz="914446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63238" indent="-190810" algn="l" defTabSz="914446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54048" indent="-190810" algn="l" defTabSz="914446" rtl="0" eaLnBrk="1" latinLnBrk="1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BMW Group Condensed" panose="020B0606020202020204" pitchFamily="34" charset="0"/>
        <a:buChar char="-"/>
        <a:defRPr lang="de-DE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302">
          <p15:clr>
            <a:srgbClr val="F26B43"/>
          </p15:clr>
        </p15:guide>
        <p15:guide id="7" orient="horz" pos="217">
          <p15:clr>
            <a:srgbClr val="F26B43"/>
          </p15:clr>
        </p15:guide>
        <p15:guide id="8" pos="7378">
          <p15:clr>
            <a:srgbClr val="F26B43"/>
          </p15:clr>
        </p15:guide>
        <p15:guide id="9" orient="horz" pos="890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1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3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4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ildplatzhalter 34">
            <a:extLst>
              <a:ext uri="{FF2B5EF4-FFF2-40B4-BE49-F238E27FC236}">
                <a16:creationId xmlns:a16="http://schemas.microsoft.com/office/drawing/2014/main" id="{AE8656E7-48F3-4364-805A-86FC62D70F2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A33228E-CCF6-6C3A-AB27-661124C529C3}"/>
              </a:ext>
            </a:extLst>
          </p:cNvPr>
          <p:cNvSpPr/>
          <p:nvPr/>
        </p:nvSpPr>
        <p:spPr>
          <a:xfrm>
            <a:off x="-1" y="0"/>
            <a:ext cx="12192001" cy="2194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6">
                  <a:lumMod val="10000"/>
                  <a:alpha val="56000"/>
                </a:schemeClr>
              </a:gs>
              <a:gs pos="100000">
                <a:schemeClr val="bg1">
                  <a:lumMod val="0"/>
                  <a:alpha val="0"/>
                </a:schemeClr>
              </a:gs>
            </a:gsLst>
            <a:lin ang="5400000" scaled="1"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graphicFrame>
        <p:nvGraphicFramePr>
          <p:cNvPr id="15" name="Objekt 14" hidden="1">
            <a:extLst>
              <a:ext uri="{FF2B5EF4-FFF2-40B4-BE49-F238E27FC236}">
                <a16:creationId xmlns:a16="http://schemas.microsoft.com/office/drawing/2014/main" id="{D6699A35-DB8F-4677-BD7A-4688A9C979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4" progId="TCLayout.ActiveDocument.1">
                  <p:embed/>
                </p:oleObj>
              </mc:Choice>
              <mc:Fallback>
                <p:oleObj name="think-cell Folie" r:id="rId3" imgW="344" imgH="344" progId="TCLayout.ActiveDocument.1">
                  <p:embed/>
                  <p:pic>
                    <p:nvPicPr>
                      <p:cNvPr id="15" name="Objekt 14" hidden="1">
                        <a:extLst>
                          <a:ext uri="{FF2B5EF4-FFF2-40B4-BE49-F238E27FC236}">
                            <a16:creationId xmlns:a16="http://schemas.microsoft.com/office/drawing/2014/main" id="{D6699A35-DB8F-4677-BD7A-4688A9C979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itel 32">
            <a:extLst>
              <a:ext uri="{FF2B5EF4-FFF2-40B4-BE49-F238E27FC236}">
                <a16:creationId xmlns:a16="http://schemas.microsoft.com/office/drawing/2014/main" id="{EBE30C26-7314-4F4E-B805-BC8F7FCB4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53533"/>
            <a:ext cx="12192000" cy="760959"/>
          </a:xfrm>
        </p:spPr>
        <p:txBody>
          <a:bodyPr/>
          <a:lstStyle/>
          <a:p>
            <a:r>
              <a:rPr lang="en-GB" dirty="0">
                <a:latin typeface="BMWGroupTN Condensed" pitchFamily="50" charset="0"/>
              </a:rPr>
              <a:t>2025 1</a:t>
            </a:r>
            <a:r>
              <a:rPr lang="en-US" baseline="30000" dirty="0" err="1">
                <a:latin typeface="BMWGroupTN Condensed" pitchFamily="50" charset="0"/>
              </a:rPr>
              <a:t>st</a:t>
            </a:r>
            <a:r>
              <a:rPr lang="en-GB" dirty="0">
                <a:latin typeface="BMWGroupTN Condensed" pitchFamily="50" charset="0"/>
              </a:rPr>
              <a:t> Half internship program</a:t>
            </a:r>
          </a:p>
        </p:txBody>
      </p:sp>
      <p:sp>
        <p:nvSpPr>
          <p:cNvPr id="34" name="Untertitel 33">
            <a:extLst>
              <a:ext uri="{FF2B5EF4-FFF2-40B4-BE49-F238E27FC236}">
                <a16:creationId xmlns:a16="http://schemas.microsoft.com/office/drawing/2014/main" id="{41CF776B-D746-47E7-876D-C7A960943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BMWGroupTN Condensed" pitchFamily="50" charset="0"/>
              </a:rPr>
              <a:t>Farewell session</a:t>
            </a:r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8872F9DA-F9FB-4997-A518-D80D684545C2}"/>
              </a:ext>
            </a:extLst>
          </p:cNvPr>
          <p:cNvSpPr>
            <a:spLocks noGrp="1"/>
          </p:cNvSpPr>
          <p:nvPr>
            <p:ph type="dgm" sz="quarter" idx="2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47CF9B88-4611-4860-8DC6-6F4CD5B28C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81393" y="5887328"/>
            <a:ext cx="3410609" cy="419100"/>
          </a:xfrm>
        </p:spPr>
        <p:txBody>
          <a:bodyPr/>
          <a:lstStyle/>
          <a:p>
            <a:pPr algn="ctr"/>
            <a:r>
              <a:rPr lang="en-US" dirty="0">
                <a:latin typeface="BMWGroupTN Condensed" pitchFamily="50" charset="0"/>
              </a:rPr>
              <a:t>FG-AP-52 </a:t>
            </a:r>
            <a:r>
              <a:rPr lang="en-GB" dirty="0">
                <a:latin typeface="BMWGroupTN Condensed" pitchFamily="50" charset="0"/>
              </a:rPr>
              <a:t>/ </a:t>
            </a:r>
            <a:r>
              <a:rPr lang="en-US" dirty="0">
                <a:latin typeface="BMWGroupTN Condensed" pitchFamily="50" charset="0"/>
              </a:rPr>
              <a:t>INTERNS</a:t>
            </a:r>
            <a:endParaRPr lang="en-GB" dirty="0">
              <a:latin typeface="BMWGroupTN Condensed" pitchFamily="50" charset="0"/>
            </a:endParaRPr>
          </a:p>
        </p:txBody>
      </p:sp>
      <p:sp>
        <p:nvSpPr>
          <p:cNvPr id="37" name="SmartArt-Platzhalter 36">
            <a:extLst>
              <a:ext uri="{FF2B5EF4-FFF2-40B4-BE49-F238E27FC236}">
                <a16:creationId xmlns:a16="http://schemas.microsoft.com/office/drawing/2014/main" id="{33261A2A-22EF-4B99-ADEC-E31D33204F14}"/>
              </a:ext>
            </a:extLst>
          </p:cNvPr>
          <p:cNvSpPr>
            <a:spLocks noGrp="1"/>
          </p:cNvSpPr>
          <p:nvPr>
            <p:ph type="dgm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028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14AE5-D7F3-EE5F-F597-CC48A57930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FG-AP-52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E7768-D632-90B8-5C54-2C78FED057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0860211-D526-62DC-1DBC-9F6ADFD9D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566654"/>
            <a:ext cx="6975112" cy="861774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cap="small" dirty="0">
                <a:latin typeface="+mn-lt"/>
                <a:ea typeface="+mn-ea"/>
                <a:cs typeface="+mn-cs"/>
              </a:rPr>
              <a:t>IT INFRASTRUCTURE</a:t>
            </a:r>
            <a:br>
              <a:rPr lang="en-US" altLang="ko-KR" sz="2800" kern="1200" cap="small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ko-KR" sz="2800" cap="small" dirty="0">
                <a:latin typeface="+mn-lt"/>
                <a:ea typeface="+mn-ea"/>
                <a:cs typeface="+mn-cs"/>
              </a:rPr>
              <a:t>RYU DONGHYUN</a:t>
            </a:r>
            <a:endParaRPr lang="en-US" altLang="ko-KR" sz="2800" kern="1200" cap="small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852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057913B-66B2-9EE4-FFDF-3E9DADDC606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668" t="32772" r="1668" b="32772"/>
          <a:stretch/>
        </p:blipFill>
        <p:spPr>
          <a:xfrm>
            <a:off x="4302508" y="1413933"/>
            <a:ext cx="3597561" cy="2246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2E84ED7A-C097-84BF-E58F-86B3210A16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2466" t="12834" r="20270" b="13580"/>
          <a:stretch/>
        </p:blipFill>
        <p:spPr>
          <a:xfrm>
            <a:off x="488947" y="1413933"/>
            <a:ext cx="3597561" cy="2246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26D3AC5A-352D-B287-D733-E53902B46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My goals for the internship</a:t>
            </a:r>
            <a:endParaRPr lang="ko-KR" altLang="en-US" sz="32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B46F79-D624-AC84-6F24-95F3B68B7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8947" y="3876022"/>
            <a:ext cx="3597561" cy="2634793"/>
          </a:xfrm>
        </p:spPr>
        <p:txBody>
          <a:bodyPr/>
          <a:lstStyle/>
          <a:p>
            <a:pPr algn="ctr"/>
            <a:r>
              <a:rPr lang="en-US" altLang="ko-KR" b="1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6 MONTHS OF INTERNSHIP</a:t>
            </a:r>
            <a:br>
              <a:rPr lang="en-US" altLang="ko-KR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  <a:t>Through long-term work engagement,</a:t>
            </a:r>
            <a:br>
              <a:rPr lang="en-US" altLang="ko-KR" sz="1500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  <a:t>cultivate practical contributions and practical work skills.</a:t>
            </a:r>
            <a:br>
              <a:rPr lang="en-US" altLang="ko-KR" sz="1400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endParaRPr lang="en-US" altLang="ko-KR" dirty="0">
              <a:latin typeface="BMW Group Condensed" panose="020B0606020202020204" pitchFamily="34" charset="0"/>
              <a:ea typeface="맑은 고딕" panose="020B0503020000020004" pitchFamily="50" charset="-127"/>
            </a:endParaRPr>
          </a:p>
          <a:p>
            <a:pPr algn="ctr">
              <a:lnSpc>
                <a:spcPts val="1800"/>
              </a:lnSpc>
            </a:pPr>
            <a:r>
              <a:rPr lang="en-US" altLang="ko-KR" b="1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FG-AP-52 INTERN</a:t>
            </a:r>
            <a:br>
              <a:rPr lang="en-US" altLang="ko-KR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  <a:t>Directly experience the infrastructure processes as an intern in the INFRASTRUCTURE department.</a:t>
            </a:r>
            <a:br>
              <a:rPr lang="en-US" altLang="ko-KR" sz="1400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br>
              <a:rPr lang="en-US" altLang="ko-KR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Strengthening Infrastructure Skills</a:t>
            </a:r>
            <a:endParaRPr lang="ko-KR" altLang="en-US" b="1" dirty="0">
              <a:solidFill>
                <a:srgbClr val="173B68"/>
              </a:solidFill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E02FE27-429D-83E7-14B5-A5F47B50F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02508" y="3876023"/>
            <a:ext cx="3597561" cy="2634792"/>
          </a:xfrm>
        </p:spPr>
        <p:txBody>
          <a:bodyPr/>
          <a:lstStyle/>
          <a:p>
            <a:pPr algn="ctr">
              <a:lnSpc>
                <a:spcPts val="1800"/>
              </a:lnSpc>
            </a:pPr>
            <a:r>
              <a:rPr lang="en-US" altLang="ko-KR" b="1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BMW</a:t>
            </a:r>
            <a:r>
              <a:rPr lang="ko-KR" altLang="en-US" b="1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KOREA</a:t>
            </a:r>
            <a:br>
              <a:rPr lang="en-US" altLang="ko-KR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  <a:t>As an intern at BMW, the leading luxury car company, have a unique and competitive opportunity for industry experience.</a:t>
            </a:r>
            <a:br>
              <a:rPr lang="en-US" altLang="ko-KR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endParaRPr lang="en-US" altLang="ko-KR" dirty="0">
              <a:latin typeface="BMW Group Condensed" panose="020B0606020202020204" pitchFamily="34" charset="0"/>
              <a:ea typeface="맑은 고딕" panose="020B0503020000020004" pitchFamily="50" charset="-127"/>
            </a:endParaRPr>
          </a:p>
          <a:p>
            <a:pPr algn="ctr">
              <a:lnSpc>
                <a:spcPts val="1800"/>
              </a:lnSpc>
            </a:pPr>
            <a:r>
              <a:rPr lang="en-US" altLang="ko-KR" b="1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Mobility MARKET</a:t>
            </a:r>
            <a:br>
              <a:rPr lang="en-US" altLang="ko-KR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sz="1500" dirty="0">
                <a:solidFill>
                  <a:srgbClr val="353A41"/>
                </a:solidFill>
                <a:latin typeface="BMWGroupTN Condensed Pro"/>
                <a:ea typeface="맑은 고딕" panose="020B0503020000020004" pitchFamily="50" charset="-127"/>
              </a:rPr>
              <a:t>Learning about the automative industry</a:t>
            </a:r>
            <a:r>
              <a:rPr lang="en-US" altLang="ko-KR" sz="1600" b="0" i="0" dirty="0">
                <a:solidFill>
                  <a:srgbClr val="353A41"/>
                </a:solidFill>
                <a:effectLst/>
                <a:latin typeface="BMWGroupTN Condensed Pro"/>
              </a:rPr>
              <a:t>.</a:t>
            </a:r>
            <a:br>
              <a:rPr lang="en-US" altLang="ko-KR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br>
              <a:rPr lang="en-US" altLang="ko-KR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br>
              <a:rPr lang="en-US" altLang="ko-KR" sz="1600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br>
              <a:rPr lang="en-US" altLang="ko-KR" sz="1600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Understanding of the mobility industry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9CC28FC-2DDB-BABA-B176-0FC36978717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6069" y="3876022"/>
            <a:ext cx="3597561" cy="2796381"/>
          </a:xfrm>
        </p:spPr>
        <p:txBody>
          <a:bodyPr/>
          <a:lstStyle/>
          <a:p>
            <a:pPr algn="ctr">
              <a:lnSpc>
                <a:spcPts val="1800"/>
              </a:lnSpc>
            </a:pPr>
            <a:r>
              <a:rPr lang="en-US" altLang="ko-KR" b="1" i="1" dirty="0">
                <a:effectLst/>
                <a:latin typeface="BMW Group Condensed" panose="020B0606020202020204" pitchFamily="34" charset="0"/>
              </a:rPr>
              <a:t>ONE STEP CLOSER TO SOCIETY</a:t>
            </a:r>
            <a:br>
              <a:rPr lang="en-US" altLang="ko-KR" b="0" i="0" dirty="0">
                <a:effectLst/>
                <a:latin typeface="BMW Group Condensed" panose="020B0606020202020204" pitchFamily="34" charset="0"/>
              </a:rPr>
            </a:br>
            <a: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  <a:t>Preparing to step out of school and </a:t>
            </a:r>
            <a:b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</a:br>
            <a: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  <a:t>into society.</a:t>
            </a:r>
            <a:br>
              <a:rPr lang="en-US" altLang="ko-KR" sz="1400" dirty="0">
                <a:effectLst/>
                <a:latin typeface="BMW Group Condensed" panose="020B0606020202020204" pitchFamily="34" charset="0"/>
              </a:rPr>
            </a:br>
            <a:br>
              <a:rPr lang="en-US" altLang="ko-KR" sz="1400" dirty="0">
                <a:latin typeface="BMW Group Condensed" panose="020B0606020202020204" pitchFamily="34" charset="0"/>
              </a:rPr>
            </a:br>
            <a:endParaRPr lang="en-US" altLang="ko-KR" sz="1400" b="1" i="1" dirty="0">
              <a:latin typeface="BMW Group Condensed" panose="020B0606020202020204" pitchFamily="34" charset="0"/>
            </a:endParaRPr>
          </a:p>
          <a:p>
            <a:pPr algn="ctr">
              <a:lnSpc>
                <a:spcPts val="1800"/>
              </a:lnSpc>
            </a:pPr>
            <a:r>
              <a:rPr lang="en-US" altLang="ko-KR" b="1" i="1" dirty="0">
                <a:effectLst/>
                <a:latin typeface="BMW Group Condensed" panose="020B0606020202020204" pitchFamily="34" charset="0"/>
              </a:rPr>
              <a:t>ENSURING MY CAREER PATH</a:t>
            </a:r>
            <a:br>
              <a:rPr lang="en-US" altLang="ko-KR" b="0" i="0" dirty="0">
                <a:effectLst/>
                <a:latin typeface="BMW Group Condensed" panose="020B0606020202020204" pitchFamily="34" charset="0"/>
              </a:rPr>
            </a:br>
            <a: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  <a:t>Reconfirming my job skills, interests,</a:t>
            </a:r>
            <a:b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</a:br>
            <a:r>
              <a:rPr lang="en-US" altLang="ko-KR" sz="1500" b="0" i="0" dirty="0">
                <a:solidFill>
                  <a:srgbClr val="353A41"/>
                </a:solidFill>
                <a:effectLst/>
                <a:latin typeface="BMWGroupTN Condensed Pro"/>
              </a:rPr>
              <a:t> and aptitudes.</a:t>
            </a:r>
            <a:br>
              <a:rPr lang="en-US" altLang="ko-KR" sz="1600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br>
              <a:rPr lang="en-US" altLang="ko-KR" sz="1600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br>
              <a:rPr lang="en-US" altLang="ko-KR" sz="1600" dirty="0"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Personal growth and career exploration</a:t>
            </a:r>
            <a:endParaRPr lang="ko-KR" altLang="en-US" dirty="0">
              <a:solidFill>
                <a:srgbClr val="173B68"/>
              </a:solidFill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76EAA-D720-72A4-7455-D64EB3411C53}"/>
              </a:ext>
            </a:extLst>
          </p:cNvPr>
          <p:cNvSpPr txBox="1"/>
          <p:nvPr/>
        </p:nvSpPr>
        <p:spPr>
          <a:xfrm>
            <a:off x="463547" y="1136934"/>
            <a:ext cx="2766783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GAINING WORK EXPERIENCE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BDC51-2FC9-B839-B0C0-BFED0A56AFF3}"/>
              </a:ext>
            </a:extLst>
          </p:cNvPr>
          <p:cNvSpPr txBox="1"/>
          <p:nvPr/>
        </p:nvSpPr>
        <p:spPr>
          <a:xfrm>
            <a:off x="4277108" y="1136934"/>
            <a:ext cx="3212418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53A41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UNDERSTANDING THE INDUSTRY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C20B9-4887-98CE-EB42-2DFE11923F9D}"/>
              </a:ext>
            </a:extLst>
          </p:cNvPr>
          <p:cNvSpPr txBox="1"/>
          <p:nvPr/>
        </p:nvSpPr>
        <p:spPr>
          <a:xfrm>
            <a:off x="8090669" y="1136934"/>
            <a:ext cx="1997342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PERSONAL GROWTH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FEACEDC0-67D6-110E-DF02-26E7C41506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4" b="265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386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A719D0C-0E9B-6232-41BC-A4DEF13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What I’ve done Over the Past 6 Months</a:t>
            </a:r>
            <a:endParaRPr lang="ko-KR" alt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A7C60-163C-FB97-184E-9F9B125351F3}"/>
              </a:ext>
            </a:extLst>
          </p:cNvPr>
          <p:cNvSpPr txBox="1"/>
          <p:nvPr/>
        </p:nvSpPr>
        <p:spPr>
          <a:xfrm>
            <a:off x="2230500" y="5397640"/>
            <a:ext cx="156773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Budget Handling</a:t>
            </a:r>
            <a:endParaRPr kumimoji="0" lang="ko-KR" altLang="en-US" sz="2000" b="0" i="0" u="none" strike="noStrike" kern="1200" cap="none" spc="-6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SAP 기업 분석, ERP의 지배자, 성장하는 tier 1 독일산 기업 - 내분비내과의사의 투자와 건강">
            <a:extLst>
              <a:ext uri="{FF2B5EF4-FFF2-40B4-BE49-F238E27FC236}">
                <a16:creationId xmlns:a16="http://schemas.microsoft.com/office/drawing/2014/main" id="{B39A167D-AEBF-4B36-042A-8D0689BB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5" y="2341923"/>
            <a:ext cx="4389589" cy="21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5528C3-4B06-0E23-E5B9-42B4D1AF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751" y="1793986"/>
            <a:ext cx="2697760" cy="3270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EF9C1B-2301-37BB-1E2A-DC786572BF83}"/>
              </a:ext>
            </a:extLst>
          </p:cNvPr>
          <p:cNvSpPr txBox="1"/>
          <p:nvPr/>
        </p:nvSpPr>
        <p:spPr>
          <a:xfrm>
            <a:off x="8934134" y="5397640"/>
            <a:ext cx="486993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GAIA</a:t>
            </a:r>
          </a:p>
        </p:txBody>
      </p:sp>
    </p:spTree>
    <p:extLst>
      <p:ext uri="{BB962C8B-B14F-4D97-AF65-F5344CB8AC3E}">
        <p14:creationId xmlns:p14="http://schemas.microsoft.com/office/powerpoint/2010/main" val="103807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A719D0C-0E9B-6232-41BC-A4DEF13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What I’ve done Over the Past 6 Months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3742B1-DF6D-32AF-F11C-53F004056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48" y="901196"/>
            <a:ext cx="9940705" cy="53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4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A719D0C-0E9B-6232-41BC-A4DEF13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What I’ve done Over the Past 6 Months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34FC03-1DD3-0EFA-0D27-EC5C74AFE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92" y="839627"/>
            <a:ext cx="10230416" cy="55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2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A719D0C-0E9B-6232-41BC-A4DEF13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What I’ve done Over the Past 6 Months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DC8CC2-B4CC-7DC0-9603-0E8A3794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70" y="839627"/>
            <a:ext cx="10474859" cy="56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3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A719D0C-0E9B-6232-41BC-A4DEF13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What I’ve done Over the Past 6 Months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FD8362-8EEF-03A3-2312-1E4C158C6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96" y="839627"/>
            <a:ext cx="10601608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01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0943DCA-7061-F999-C511-7CC72859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588" y="1055161"/>
            <a:ext cx="5996342" cy="5039596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2A719D0C-0E9B-6232-41BC-A4DEF13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What I’ve done Over the Past 6 Months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C0CB46-2F86-3887-68BB-16CA6BE0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0" y="1055161"/>
            <a:ext cx="4919720" cy="50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A719D0C-0E9B-6232-41BC-A4DEF13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What I’ve done Over the Past 6 Months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7F2E10-9A30-2345-3B7B-C7BC22EC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57" y="839627"/>
            <a:ext cx="3409606" cy="5479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B5BAE3-2DEB-EF79-8EFE-7B41A6A3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3" r="-1479" b="2822"/>
          <a:stretch/>
        </p:blipFill>
        <p:spPr>
          <a:xfrm>
            <a:off x="6096000" y="839627"/>
            <a:ext cx="4409038" cy="12955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371188-0DAD-8CB4-9C6F-772B79F00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257" y="839627"/>
            <a:ext cx="8416781" cy="56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7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9B123A6-46DB-C00F-BC9B-5EF4FB59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Memorable moments at bmw</a:t>
            </a:r>
            <a:endParaRPr lang="ko-KR" altLang="en-US" sz="32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8BA4674-A86D-51EE-D28B-C6851FD5906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6068" y="3876023"/>
            <a:ext cx="3597561" cy="2432702"/>
          </a:xfrm>
        </p:spPr>
        <p:txBody>
          <a:bodyPr/>
          <a:lstStyle/>
          <a:p>
            <a:pPr algn="ctr">
              <a:lnSpc>
                <a:spcPts val="1800"/>
              </a:lnSpc>
            </a:pPr>
            <a:r>
              <a:rPr lang="en-US" altLang="ko-KR" b="1" dirty="0">
                <a:ea typeface="맑은 고딕" panose="020B0503020000020004" pitchFamily="50" charset="-127"/>
              </a:rPr>
              <a:t>WITHIN THE OFFICE</a:t>
            </a:r>
            <a:br>
              <a:rPr lang="en-US" altLang="ko-KR" dirty="0">
                <a:ea typeface="맑은 고딕" panose="020B0503020000020004" pitchFamily="50" charset="-127"/>
              </a:rPr>
            </a:br>
            <a:r>
              <a:rPr lang="en-US" altLang="ko-KR" sz="1400" dirty="0">
                <a:ea typeface="맑은 고딕" panose="020B0503020000020004" pitchFamily="50" charset="-127"/>
              </a:rPr>
              <a:t>Everyone was kind , supportive, and always willing to teach me Thanks for their </a:t>
            </a:r>
            <a:r>
              <a:rPr lang="en-US" altLang="ko-KR" sz="1400" dirty="0" err="1">
                <a:ea typeface="맑은 고딕" panose="020B0503020000020004" pitchFamily="50" charset="-127"/>
              </a:rPr>
              <a:t>guidence</a:t>
            </a:r>
            <a:endParaRPr lang="en-US" altLang="ko-KR" sz="1400" dirty="0">
              <a:ea typeface="맑은 고딕" panose="020B0503020000020004" pitchFamily="50" charset="-127"/>
            </a:endParaRPr>
          </a:p>
          <a:p>
            <a:pPr marL="0" indent="0" algn="ctr">
              <a:lnSpc>
                <a:spcPts val="1800"/>
              </a:lnSpc>
              <a:buNone/>
            </a:pPr>
            <a:endParaRPr lang="en-US" altLang="ko-KR" dirty="0">
              <a:ea typeface="맑은 고딕" panose="020B0503020000020004" pitchFamily="50" charset="-127"/>
            </a:endParaRPr>
          </a:p>
          <a:p>
            <a:pPr algn="ctr">
              <a:lnSpc>
                <a:spcPts val="1800"/>
              </a:lnSpc>
            </a:pPr>
            <a:r>
              <a:rPr lang="en-US" altLang="ko-KR" b="1" dirty="0">
                <a:ea typeface="맑은 고딕" panose="020B0503020000020004" pitchFamily="50" charset="-127"/>
              </a:rPr>
              <a:t>OUTSIDE THE OFFICE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altLang="ko-KR" sz="1400" dirty="0">
                <a:ea typeface="맑은 고딕" panose="020B0503020000020004" pitchFamily="50" charset="-127"/>
              </a:rPr>
              <a:t>Enjoyed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ea typeface="맑은 고딕" panose="020B0503020000020004" pitchFamily="50" charset="-127"/>
              </a:rPr>
              <a:t>warm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ea typeface="맑은 고딕" panose="020B0503020000020004" pitchFamily="50" charset="-127"/>
              </a:rPr>
              <a:t>hospitality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ea typeface="맑은 고딕" panose="020B0503020000020004" pitchFamily="50" charset="-127"/>
              </a:rPr>
              <a:t>through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ea typeface="맑은 고딕" panose="020B0503020000020004" pitchFamily="50" charset="-127"/>
              </a:rPr>
              <a:t>coffee</a:t>
            </a:r>
            <a:r>
              <a:rPr lang="ko-KR" altLang="en-US" sz="1400" dirty="0"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ea typeface="맑은 고딕" panose="020B0503020000020004" pitchFamily="50" charset="-127"/>
              </a:rPr>
              <a:t>chats and shared meals a welcoming atmosphere </a:t>
            </a:r>
            <a:br>
              <a:rPr lang="en-US" altLang="ko-KR" sz="1400" dirty="0">
                <a:ea typeface="맑은 고딕" panose="020B0503020000020004" pitchFamily="50" charset="-127"/>
              </a:rPr>
            </a:br>
            <a:r>
              <a:rPr lang="en-US" altLang="ko-KR" sz="1400" dirty="0">
                <a:ea typeface="맑은 고딕" panose="020B0503020000020004" pitchFamily="50" charset="-127"/>
              </a:rPr>
              <a:t>beyond 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F4B82-F27E-CD67-C54E-E6FEF35D2C15}"/>
              </a:ext>
            </a:extLst>
          </p:cNvPr>
          <p:cNvSpPr txBox="1"/>
          <p:nvPr/>
        </p:nvSpPr>
        <p:spPr>
          <a:xfrm>
            <a:off x="8116068" y="1136934"/>
            <a:ext cx="1000274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72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Great team</a:t>
            </a:r>
            <a:endParaRPr kumimoji="0" lang="ko-KR" altLang="en-US" sz="172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F135A-7B54-2EE8-0532-4CDA9935D8FA}"/>
              </a:ext>
            </a:extLst>
          </p:cNvPr>
          <p:cNvSpPr txBox="1"/>
          <p:nvPr/>
        </p:nvSpPr>
        <p:spPr>
          <a:xfrm>
            <a:off x="352895" y="1136934"/>
            <a:ext cx="1301638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AWS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SUMMIT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337DC-6DAE-B9EF-46B5-960B976EC228}"/>
              </a:ext>
            </a:extLst>
          </p:cNvPr>
          <p:cNvSpPr txBox="1"/>
          <p:nvPr/>
        </p:nvSpPr>
        <p:spPr>
          <a:xfrm>
            <a:off x="4147406" y="1149859"/>
            <a:ext cx="1854675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VDC/D.C SITE VISIT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pic>
        <p:nvPicPr>
          <p:cNvPr id="37" name="그림 개체 틀 10">
            <a:extLst>
              <a:ext uri="{FF2B5EF4-FFF2-40B4-BE49-F238E27FC236}">
                <a16:creationId xmlns:a16="http://schemas.microsoft.com/office/drawing/2014/main" id="{9C877BAB-326A-29BB-8AC1-6C9B5A75B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6" r="5236"/>
          <a:stretch>
            <a:fillRect/>
          </a:stretch>
        </p:blipFill>
        <p:spPr>
          <a:xfrm>
            <a:off x="4144819" y="1403225"/>
            <a:ext cx="3597561" cy="2246089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</p:pic>
      <p:sp>
        <p:nvSpPr>
          <p:cNvPr id="44" name="내용 개체 틀 5">
            <a:extLst>
              <a:ext uri="{FF2B5EF4-FFF2-40B4-BE49-F238E27FC236}">
                <a16:creationId xmlns:a16="http://schemas.microsoft.com/office/drawing/2014/main" id="{F514D513-A9C4-D242-03F5-C784B2136886}"/>
              </a:ext>
            </a:extLst>
          </p:cNvPr>
          <p:cNvSpPr txBox="1">
            <a:spLocks/>
          </p:cNvSpPr>
          <p:nvPr/>
        </p:nvSpPr>
        <p:spPr>
          <a:xfrm>
            <a:off x="4131408" y="3876023"/>
            <a:ext cx="3597561" cy="24327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marR="0" lvl="0" indent="-190800" algn="ctr" defTabSz="914400" rtl="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VDC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Observing the vehicle release process at BMW VDC gave me a real sense of belonging in the automotive industry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  <a:p>
            <a:pPr marL="190800" marR="0" lvl="0" indent="-190800" algn="ctr" defTabSz="914400" rtl="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D.C.</a:t>
            </a:r>
          </a:p>
          <a:p>
            <a:pPr marL="0" marR="0" lvl="0" indent="0" algn="ctr" defTabSz="914400" rtl="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Visited the BMW Driving Center, experienced the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M-Taxi ride, and saw various BMW models 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up close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F209FE8-4F4D-4C30-72DD-2B7FCC9E80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269A2B-1686-0666-3E9E-341B7CA4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95" y="1413933"/>
            <a:ext cx="3185268" cy="2246089"/>
          </a:xfrm>
          <a:prstGeom prst="rect">
            <a:avLst/>
          </a:prstGeom>
        </p:spPr>
      </p:pic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060777FB-A8B5-6C6A-9BD0-4D8CE1E22A93}"/>
              </a:ext>
            </a:extLst>
          </p:cNvPr>
          <p:cNvSpPr txBox="1">
            <a:spLocks/>
          </p:cNvSpPr>
          <p:nvPr/>
        </p:nvSpPr>
        <p:spPr>
          <a:xfrm>
            <a:off x="146748" y="3876023"/>
            <a:ext cx="3597561" cy="24327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800" marR="0" lvl="0" indent="-190800" algn="ctr" defTabSz="914400" rtl="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AWS Seminar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The</a:t>
            </a:r>
            <a:r>
              <a:rPr lang="ko-KR" altLang="en-US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AWS</a:t>
            </a:r>
            <a:r>
              <a:rPr lang="ko-KR" altLang="en-US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Semiar</a:t>
            </a:r>
            <a:r>
              <a:rPr lang="ko-KR" altLang="en-US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inspired</a:t>
            </a:r>
            <a:r>
              <a:rPr lang="ko-KR" altLang="en-US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me</a:t>
            </a:r>
            <a:r>
              <a:rPr lang="ko-KR" altLang="en-US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to</a:t>
            </a:r>
            <a:r>
              <a:rPr lang="ko-KR" altLang="en-US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see</a:t>
            </a:r>
            <a:b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the power and potential of </a:t>
            </a:r>
            <a:r>
              <a:rPr lang="en-US" altLang="ko-KR" sz="1400" dirty="0" err="1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cloud&amp;AI</a:t>
            </a: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technology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  <a:p>
            <a:pPr marL="190800" marR="0" lvl="0" indent="-190800" algn="ctr" defTabSz="914400" rtl="0" eaLnBrk="1" fontAlgn="auto" latinLnBrk="1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Career Direction</a:t>
            </a:r>
            <a:b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Decided to pursue a career in cloud and AI after hearing inspiring sessions. The Seminar and Summit played a key role in shaping </a:t>
            </a:r>
            <a:b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</a:br>
            <a:r>
              <a:rPr lang="en-US" altLang="ko-KR" sz="14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my future path</a:t>
            </a:r>
            <a:b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000A3D86-19A3-FC39-49C3-6F46D356C42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45" b="32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634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CD1E0CE-D4A7-E77E-0587-250259FACF7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08" imgH="608" progId="TCLayout.ActiveDocument.1">
                  <p:embed/>
                </p:oleObj>
              </mc:Choice>
              <mc:Fallback>
                <p:oleObj name="think-cell Slide" r:id="rId4" imgW="608" imgH="608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D1E0CE-D4A7-E77E-0587-250259FAC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제목 7">
            <a:extLst>
              <a:ext uri="{FF2B5EF4-FFF2-40B4-BE49-F238E27FC236}">
                <a16:creationId xmlns:a16="http://schemas.microsoft.com/office/drawing/2014/main" id="{B41C9EB8-BD03-8ED6-6F32-F79F5C0DA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5"/>
            <a:ext cx="11224684" cy="400109"/>
          </a:xfrm>
        </p:spPr>
        <p:txBody>
          <a:bodyPr vert="horz"/>
          <a:lstStyle/>
          <a:p>
            <a:r>
              <a:rPr lang="en-US" altLang="ko-KR" b="1" dirty="0">
                <a:solidFill>
                  <a:srgbClr val="002060"/>
                </a:solidFill>
                <a:latin typeface="+mn-lt"/>
                <a:ea typeface="맑은 고딕" panose="020B0503020000020004" pitchFamily="50" charset="-127"/>
              </a:rPr>
              <a:t>2025 1</a:t>
            </a:r>
            <a:r>
              <a:rPr lang="en-US" altLang="ko-KR" b="1" baseline="30000" dirty="0">
                <a:solidFill>
                  <a:srgbClr val="002060"/>
                </a:solidFill>
                <a:latin typeface="+mn-lt"/>
                <a:ea typeface="맑은 고딕" panose="020B0503020000020004" pitchFamily="50" charset="-127"/>
              </a:rPr>
              <a:t>st</a:t>
            </a:r>
            <a:r>
              <a:rPr lang="ko-KR" altLang="en-US" b="1" dirty="0">
                <a:solidFill>
                  <a:srgbClr val="002060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+mn-lt"/>
                <a:ea typeface="맑은 고딕" panose="020B0503020000020004" pitchFamily="50" charset="-127"/>
              </a:rPr>
              <a:t>half internship Overview</a:t>
            </a:r>
            <a:endParaRPr lang="ko-KR" altLang="en-US" b="1" dirty="0">
              <a:solidFill>
                <a:srgbClr val="002060"/>
              </a:solidFill>
              <a:latin typeface="+mn-lt"/>
              <a:ea typeface="맑은 고딕" panose="020B050302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6CAAADDC-13C8-CE07-6CC9-D18CB372C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7839"/>
              </p:ext>
            </p:extLst>
          </p:nvPr>
        </p:nvGraphicFramePr>
        <p:xfrm>
          <a:off x="405057" y="747296"/>
          <a:ext cx="11476679" cy="5770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135">
                  <a:extLst>
                    <a:ext uri="{9D8B030D-6E8A-4147-A177-3AD203B41FA5}">
                      <a16:colId xmlns:a16="http://schemas.microsoft.com/office/drawing/2014/main" val="4207133517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1053962938"/>
                    </a:ext>
                  </a:extLst>
                </a:gridCol>
                <a:gridCol w="1621677">
                  <a:extLst>
                    <a:ext uri="{9D8B030D-6E8A-4147-A177-3AD203B41FA5}">
                      <a16:colId xmlns:a16="http://schemas.microsoft.com/office/drawing/2014/main" val="2011535940"/>
                    </a:ext>
                  </a:extLst>
                </a:gridCol>
                <a:gridCol w="1659924">
                  <a:extLst>
                    <a:ext uri="{9D8B030D-6E8A-4147-A177-3AD203B41FA5}">
                      <a16:colId xmlns:a16="http://schemas.microsoft.com/office/drawing/2014/main" val="1827041982"/>
                    </a:ext>
                  </a:extLst>
                </a:gridCol>
                <a:gridCol w="1659924">
                  <a:extLst>
                    <a:ext uri="{9D8B030D-6E8A-4147-A177-3AD203B41FA5}">
                      <a16:colId xmlns:a16="http://schemas.microsoft.com/office/drawing/2014/main" val="123181278"/>
                    </a:ext>
                  </a:extLst>
                </a:gridCol>
                <a:gridCol w="1659924">
                  <a:extLst>
                    <a:ext uri="{9D8B030D-6E8A-4147-A177-3AD203B41FA5}">
                      <a16:colId xmlns:a16="http://schemas.microsoft.com/office/drawing/2014/main" val="841886150"/>
                    </a:ext>
                  </a:extLst>
                </a:gridCol>
                <a:gridCol w="1659924">
                  <a:extLst>
                    <a:ext uri="{9D8B030D-6E8A-4147-A177-3AD203B41FA5}">
                      <a16:colId xmlns:a16="http://schemas.microsoft.com/office/drawing/2014/main" val="4022318337"/>
                    </a:ext>
                  </a:extLst>
                </a:gridCol>
              </a:tblGrid>
              <a:tr h="761966"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Schedule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Jan.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Feb.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Mar.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Apr.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May.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Jun.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600452"/>
                  </a:ext>
                </a:extLst>
              </a:tr>
              <a:tr h="1789415"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Donghyun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483251"/>
                  </a:ext>
                </a:extLst>
              </a:tr>
              <a:tr h="1428207"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Both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92887"/>
                  </a:ext>
                </a:extLst>
              </a:tr>
              <a:tr h="1790514"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Betty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37053"/>
                  </a:ext>
                </a:extLst>
              </a:tr>
            </a:tbl>
          </a:graphicData>
        </a:graphic>
      </p:graphicFrame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8FEA165C-195B-23FF-5406-A0218697E6BC}"/>
              </a:ext>
            </a:extLst>
          </p:cNvPr>
          <p:cNvSpPr/>
          <p:nvPr/>
        </p:nvSpPr>
        <p:spPr>
          <a:xfrm>
            <a:off x="1974177" y="5421783"/>
            <a:ext cx="4906383" cy="2700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Auto-monitoring Development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5C9394DD-F5C3-B12E-C11C-5736CD1B75AE}"/>
              </a:ext>
            </a:extLst>
          </p:cNvPr>
          <p:cNvSpPr/>
          <p:nvPr/>
        </p:nvSpPr>
        <p:spPr>
          <a:xfrm>
            <a:off x="3648351" y="1580911"/>
            <a:ext cx="1584936" cy="3600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AWS Proxy</a:t>
            </a:r>
            <a:b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to Firewall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4C8FA29F-FFF6-F4D5-A261-9135E8C225CF}"/>
              </a:ext>
            </a:extLst>
          </p:cNvPr>
          <p:cNvSpPr/>
          <p:nvPr/>
        </p:nvSpPr>
        <p:spPr>
          <a:xfrm>
            <a:off x="10296802" y="3677598"/>
            <a:ext cx="1542592" cy="27876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Team building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6A86A80E-51DD-5F66-88B5-B6442948FF68}"/>
              </a:ext>
            </a:extLst>
          </p:cNvPr>
          <p:cNvSpPr/>
          <p:nvPr/>
        </p:nvSpPr>
        <p:spPr>
          <a:xfrm>
            <a:off x="1974177" y="3358846"/>
            <a:ext cx="986521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Infrastructure Daily Meeting &amp; Budget Meeting &amp; Team Meeting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120B3C71-3C01-0670-021C-FC8036800EEB}"/>
              </a:ext>
            </a:extLst>
          </p:cNvPr>
          <p:cNvSpPr/>
          <p:nvPr/>
        </p:nvSpPr>
        <p:spPr>
          <a:xfrm>
            <a:off x="5300929" y="4017293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VDC Visit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16F0C9A2-52C3-4FB0-39F0-30CC2628348B}"/>
              </a:ext>
            </a:extLst>
          </p:cNvPr>
          <p:cNvSpPr/>
          <p:nvPr/>
        </p:nvSpPr>
        <p:spPr>
          <a:xfrm>
            <a:off x="8606744" y="5439339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Team Workshop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B564EF4B-385D-50C6-36C1-458121AB634D}"/>
              </a:ext>
            </a:extLst>
          </p:cNvPr>
          <p:cNvSpPr/>
          <p:nvPr/>
        </p:nvSpPr>
        <p:spPr>
          <a:xfrm>
            <a:off x="1974177" y="3683426"/>
            <a:ext cx="1597965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Onboard &amp; Handover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CBB5F4A4-DA91-E034-C116-2227CE9D9105}"/>
              </a:ext>
            </a:extLst>
          </p:cNvPr>
          <p:cNvSpPr/>
          <p:nvPr/>
        </p:nvSpPr>
        <p:spPr>
          <a:xfrm>
            <a:off x="5279289" y="3682202"/>
            <a:ext cx="4895299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Cloud Study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218A401A-20B0-1D1D-BF50-1476434C0C01}"/>
              </a:ext>
            </a:extLst>
          </p:cNvPr>
          <p:cNvSpPr/>
          <p:nvPr/>
        </p:nvSpPr>
        <p:spPr>
          <a:xfrm>
            <a:off x="1974177" y="4777245"/>
            <a:ext cx="9865216" cy="2700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PR &amp; PO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4A1CC8C-4253-1BBD-7DC3-5198BAF8F3F4}"/>
              </a:ext>
            </a:extLst>
          </p:cNvPr>
          <p:cNvSpPr/>
          <p:nvPr/>
        </p:nvSpPr>
        <p:spPr>
          <a:xfrm>
            <a:off x="1979120" y="2965127"/>
            <a:ext cx="9860273" cy="2700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GR</a:t>
            </a: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9A48A50D-9B2F-E424-8280-609AC78BEC46}"/>
              </a:ext>
            </a:extLst>
          </p:cNvPr>
          <p:cNvSpPr/>
          <p:nvPr/>
        </p:nvSpPr>
        <p:spPr>
          <a:xfrm>
            <a:off x="3648350" y="3686779"/>
            <a:ext cx="1597965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C/F/P Visit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97151EAD-680D-4FF4-E8E9-1394F301BEF1}"/>
              </a:ext>
            </a:extLst>
          </p:cNvPr>
          <p:cNvSpPr/>
          <p:nvPr/>
        </p:nvSpPr>
        <p:spPr>
          <a:xfrm>
            <a:off x="3648350" y="4025182"/>
            <a:ext cx="1597965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SAP RISE UAT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B150FB28-226A-E4FE-A04A-9EAAD4117A93}"/>
              </a:ext>
            </a:extLst>
          </p:cNvPr>
          <p:cNvSpPr/>
          <p:nvPr/>
        </p:nvSpPr>
        <p:spPr>
          <a:xfrm>
            <a:off x="5321849" y="1988163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Datadog CR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506CEAEA-5D52-9D4E-A25B-B9D1A9111A06}"/>
              </a:ext>
            </a:extLst>
          </p:cNvPr>
          <p:cNvSpPr/>
          <p:nvPr/>
        </p:nvSpPr>
        <p:spPr>
          <a:xfrm>
            <a:off x="8614652" y="4022650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DC Visit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E317EB40-2EF5-4A9B-EEC6-E3EC7A38C7A4}"/>
              </a:ext>
            </a:extLst>
          </p:cNvPr>
          <p:cNvSpPr/>
          <p:nvPr/>
        </p:nvSpPr>
        <p:spPr>
          <a:xfrm>
            <a:off x="8598198" y="5763189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RDC Visit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1C671EDF-76B4-1784-DB13-93DB8BF29683}"/>
              </a:ext>
            </a:extLst>
          </p:cNvPr>
          <p:cNvSpPr/>
          <p:nvPr/>
        </p:nvSpPr>
        <p:spPr>
          <a:xfrm>
            <a:off x="10262616" y="5433946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NSC Facing Workshop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C9789AF7-7BF2-6356-A4BB-88BD791693A6}"/>
              </a:ext>
            </a:extLst>
          </p:cNvPr>
          <p:cNvSpPr/>
          <p:nvPr/>
        </p:nvSpPr>
        <p:spPr>
          <a:xfrm>
            <a:off x="3648350" y="5109802"/>
            <a:ext cx="3249741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2025 1Q Newsletter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5CDAF665-BB75-E693-3A00-24157360DAEC}"/>
              </a:ext>
            </a:extLst>
          </p:cNvPr>
          <p:cNvSpPr/>
          <p:nvPr/>
        </p:nvSpPr>
        <p:spPr>
          <a:xfrm>
            <a:off x="8589652" y="5118020"/>
            <a:ext cx="3249741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2025 2Q Newsletter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4C870A48-1EC5-8EC6-BDA4-50C4651D28BA}"/>
              </a:ext>
            </a:extLst>
          </p:cNvPr>
          <p:cNvSpPr/>
          <p:nvPr/>
        </p:nvSpPr>
        <p:spPr>
          <a:xfrm>
            <a:off x="6963365" y="1986349"/>
            <a:ext cx="1558964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GAIA Session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화살표: 오각형 29">
            <a:extLst>
              <a:ext uri="{FF2B5EF4-FFF2-40B4-BE49-F238E27FC236}">
                <a16:creationId xmlns:a16="http://schemas.microsoft.com/office/drawing/2014/main" id="{F1ACD677-2C9A-6222-0AEB-5D41CE2D1B2E}"/>
              </a:ext>
            </a:extLst>
          </p:cNvPr>
          <p:cNvSpPr/>
          <p:nvPr/>
        </p:nvSpPr>
        <p:spPr>
          <a:xfrm>
            <a:off x="6975717" y="1579369"/>
            <a:ext cx="1584936" cy="382672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GAIA Champion</a:t>
            </a: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Conference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A1769948-D9F6-1F8F-8BFD-5C416F5A4007}"/>
              </a:ext>
            </a:extLst>
          </p:cNvPr>
          <p:cNvSpPr/>
          <p:nvPr/>
        </p:nvSpPr>
        <p:spPr>
          <a:xfrm>
            <a:off x="8629586" y="1606544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GAIA Webinar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744567AD-580C-DC30-9FE1-BB495EBB0962}"/>
              </a:ext>
            </a:extLst>
          </p:cNvPr>
          <p:cNvSpPr/>
          <p:nvPr/>
        </p:nvSpPr>
        <p:spPr>
          <a:xfrm>
            <a:off x="8614652" y="4346006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AWS Summit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화살표: 오각형 32">
            <a:extLst>
              <a:ext uri="{FF2B5EF4-FFF2-40B4-BE49-F238E27FC236}">
                <a16:creationId xmlns:a16="http://schemas.microsoft.com/office/drawing/2014/main" id="{CF92978C-3767-706D-EED2-378D49AFC40F}"/>
              </a:ext>
            </a:extLst>
          </p:cNvPr>
          <p:cNvSpPr/>
          <p:nvPr/>
        </p:nvSpPr>
        <p:spPr>
          <a:xfrm>
            <a:off x="5273220" y="6175897"/>
            <a:ext cx="6600445" cy="2700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GCS (GETCHA Scraper)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 Development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50D85690-E465-98DA-ACFD-341BCC079E7B}"/>
              </a:ext>
            </a:extLst>
          </p:cNvPr>
          <p:cNvSpPr/>
          <p:nvPr/>
        </p:nvSpPr>
        <p:spPr>
          <a:xfrm>
            <a:off x="3649693" y="5734185"/>
            <a:ext cx="1583594" cy="4464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IDS Dealer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Manual Creation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60491FB1-3920-F804-08AB-4607A5654926}"/>
              </a:ext>
            </a:extLst>
          </p:cNvPr>
          <p:cNvSpPr/>
          <p:nvPr/>
        </p:nvSpPr>
        <p:spPr>
          <a:xfrm>
            <a:off x="5281291" y="5768369"/>
            <a:ext cx="1599269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MyDMS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 Dealer CCB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9E08C40D-F56A-B86A-EB11-62C15256CDA5}"/>
              </a:ext>
            </a:extLst>
          </p:cNvPr>
          <p:cNvSpPr/>
          <p:nvPr/>
        </p:nvSpPr>
        <p:spPr>
          <a:xfrm>
            <a:off x="6957031" y="5511430"/>
            <a:ext cx="1599269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IDS Rollout Support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화살표: 오각형 36">
            <a:extLst>
              <a:ext uri="{FF2B5EF4-FFF2-40B4-BE49-F238E27FC236}">
                <a16:creationId xmlns:a16="http://schemas.microsoft.com/office/drawing/2014/main" id="{1065A026-70F7-B7B6-E606-EB63A358F1F0}"/>
              </a:ext>
            </a:extLst>
          </p:cNvPr>
          <p:cNvSpPr/>
          <p:nvPr/>
        </p:nvSpPr>
        <p:spPr>
          <a:xfrm>
            <a:off x="6956199" y="5102581"/>
            <a:ext cx="1599269" cy="3600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CDH Data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Manul Input Support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화살표: 오각형 37">
            <a:extLst>
              <a:ext uri="{FF2B5EF4-FFF2-40B4-BE49-F238E27FC236}">
                <a16:creationId xmlns:a16="http://schemas.microsoft.com/office/drawing/2014/main" id="{5B20A4E5-4DB7-5E7E-A2E1-C652CA42769F}"/>
              </a:ext>
            </a:extLst>
          </p:cNvPr>
          <p:cNvSpPr/>
          <p:nvPr/>
        </p:nvSpPr>
        <p:spPr>
          <a:xfrm>
            <a:off x="6937393" y="5866688"/>
            <a:ext cx="1598400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SWOT Preparation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오각형 38">
            <a:extLst>
              <a:ext uri="{FF2B5EF4-FFF2-40B4-BE49-F238E27FC236}">
                <a16:creationId xmlns:a16="http://schemas.microsoft.com/office/drawing/2014/main" id="{81030E11-CFB4-308F-79B4-208F421626D2}"/>
              </a:ext>
            </a:extLst>
          </p:cNvPr>
          <p:cNvSpPr/>
          <p:nvPr/>
        </p:nvSpPr>
        <p:spPr>
          <a:xfrm>
            <a:off x="6948572" y="2321090"/>
            <a:ext cx="4838372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AMIN (Automated Monthly Invoice Notifications) Development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화살표: 오각형 39">
            <a:extLst>
              <a:ext uri="{FF2B5EF4-FFF2-40B4-BE49-F238E27FC236}">
                <a16:creationId xmlns:a16="http://schemas.microsoft.com/office/drawing/2014/main" id="{3CDFBC5D-A1D0-3414-80C8-34162646D4F4}"/>
              </a:ext>
            </a:extLst>
          </p:cNvPr>
          <p:cNvSpPr/>
          <p:nvPr/>
        </p:nvSpPr>
        <p:spPr>
          <a:xfrm>
            <a:off x="1974177" y="2647088"/>
            <a:ext cx="824034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PSD (Patch Status Dashboard) Development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화살표: 오각형 40">
            <a:extLst>
              <a:ext uri="{FF2B5EF4-FFF2-40B4-BE49-F238E27FC236}">
                <a16:creationId xmlns:a16="http://schemas.microsoft.com/office/drawing/2014/main" id="{B60BD1BA-EC45-1A85-2A58-4DBC3BD18971}"/>
              </a:ext>
            </a:extLst>
          </p:cNvPr>
          <p:cNvSpPr/>
          <p:nvPr/>
        </p:nvSpPr>
        <p:spPr>
          <a:xfrm>
            <a:off x="5321849" y="1577173"/>
            <a:ext cx="1584936" cy="3600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Role-playing Preparation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CE111ABA-8657-0B2A-E0E8-A462CBAF362D}"/>
              </a:ext>
            </a:extLst>
          </p:cNvPr>
          <p:cNvSpPr/>
          <p:nvPr/>
        </p:nvSpPr>
        <p:spPr>
          <a:xfrm>
            <a:off x="1974176" y="2315572"/>
            <a:ext cx="1597965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Learn to GR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화살표: 오각형 42">
            <a:extLst>
              <a:ext uri="{FF2B5EF4-FFF2-40B4-BE49-F238E27FC236}">
                <a16:creationId xmlns:a16="http://schemas.microsoft.com/office/drawing/2014/main" id="{E0A90CB3-B571-113E-763E-6BF692FDA381}"/>
              </a:ext>
            </a:extLst>
          </p:cNvPr>
          <p:cNvSpPr/>
          <p:nvPr/>
        </p:nvSpPr>
        <p:spPr>
          <a:xfrm>
            <a:off x="1974176" y="5089647"/>
            <a:ext cx="1597965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Learn to PR &amp; PO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7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2A40A13-66F6-7281-49C4-6D43D910A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>
                <a:latin typeface="+mn-lt"/>
                <a:ea typeface="맑은 고딕" panose="020B0503020000020004" pitchFamily="50" charset="-127"/>
              </a:rPr>
              <a:t>Achievements, Experiences, and Goal Attainment</a:t>
            </a:r>
            <a:endParaRPr lang="ko-KR" altLang="en-US" sz="3200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ABECE-7F2F-36A8-401F-1C019BA716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5816" y="1275242"/>
            <a:ext cx="7921016" cy="1434094"/>
          </a:xfrm>
        </p:spPr>
        <p:txBody>
          <a:bodyPr anchor="ctr"/>
          <a:lstStyle/>
          <a:p>
            <a:pPr marL="0" indent="0">
              <a:buNone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MW Group Condensed" panose="020B0606020202020204" pitchFamily="34" charset="0"/>
                <a:ea typeface="맑은 고딕" panose="020B0503020000020004" pitchFamily="50" charset="-127"/>
              </a:rPr>
              <a:t>GAINING WORK EXPERIENCE</a:t>
            </a:r>
          </a:p>
          <a:p>
            <a:r>
              <a:rPr lang="en-US" altLang="ko-KR" sz="1800" dirty="0">
                <a:effectLst/>
              </a:rPr>
              <a:t>Gained hands-on experience in budgeting and financial processes using SAP systems</a:t>
            </a:r>
            <a:endParaRPr lang="ko-KR" altLang="ko-KR" dirty="0">
              <a:effectLst/>
            </a:endParaRPr>
          </a:p>
          <a:p>
            <a:r>
              <a:rPr lang="en-US" altLang="ko-KR" sz="1800" dirty="0">
                <a:effectLst/>
              </a:rPr>
              <a:t>Supported cloud infrastructure operations and enhanced system management skills</a:t>
            </a:r>
            <a:endParaRPr lang="ko-KR" altLang="ko-KR" dirty="0">
              <a:effectLst/>
            </a:endParaRPr>
          </a:p>
          <a:p>
            <a:r>
              <a:rPr lang="en-US" altLang="ko-KR" sz="1800" dirty="0">
                <a:effectLst/>
              </a:rPr>
              <a:t>Developed automation systems using AI technologies</a:t>
            </a:r>
            <a:endParaRPr lang="en-US" altLang="ko-KR" dirty="0">
              <a:latin typeface="BMW Group Condensed" panose="020B0606020202020204" pitchFamily="34" charset="0"/>
              <a:ea typeface="맑은 고딕" panose="020B0503020000020004" pitchFamily="50" charset="-127"/>
            </a:endParaRPr>
          </a:p>
          <a:p>
            <a:endParaRPr lang="en-US" altLang="ko-KR" dirty="0"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E73C87B3-B706-3606-D1ED-4865B119F4BC}"/>
              </a:ext>
            </a:extLst>
          </p:cNvPr>
          <p:cNvSpPr txBox="1">
            <a:spLocks/>
          </p:cNvSpPr>
          <p:nvPr/>
        </p:nvSpPr>
        <p:spPr>
          <a:xfrm>
            <a:off x="3395815" y="2932142"/>
            <a:ext cx="8174513" cy="143409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UNDERSTANDING THE INDUSTRY</a:t>
            </a:r>
          </a:p>
          <a:p>
            <a:pPr latinLnBrk="0">
              <a:lnSpc>
                <a:spcPts val="1800"/>
              </a:lnSpc>
              <a:buClr>
                <a:srgbClr val="035970"/>
              </a:buClr>
              <a:defRPr/>
            </a:pPr>
            <a:r>
              <a:rPr lang="en-US" altLang="ko-KR" sz="1800" dirty="0">
                <a:effectLst/>
              </a:rPr>
              <a:t>Experienced how the automotive industry operates from production to delivery</a:t>
            </a:r>
          </a:p>
          <a:p>
            <a:pPr latinLnBrk="0">
              <a:lnSpc>
                <a:spcPts val="1800"/>
              </a:lnSpc>
              <a:buClr>
                <a:srgbClr val="035970"/>
              </a:buClr>
              <a:defRPr/>
            </a:pPr>
            <a:r>
              <a:rPr lang="en-US" altLang="ko-KR" sz="1800" dirty="0">
                <a:effectLst/>
              </a:rPr>
              <a:t>Observed the role of IT in supporting manufacturing, logistics, and business processes</a:t>
            </a:r>
            <a:endParaRPr lang="ko-KR" altLang="ko-KR" dirty="0">
              <a:effectLst/>
            </a:endParaRPr>
          </a:p>
          <a:p>
            <a:pPr latinLnBrk="0">
              <a:lnSpc>
                <a:spcPts val="1800"/>
              </a:lnSpc>
              <a:buClr>
                <a:srgbClr val="035970"/>
              </a:buClr>
              <a:defRPr/>
            </a:pPr>
            <a:r>
              <a:rPr lang="en-US" altLang="ko-KR" sz="1800" dirty="0">
                <a:effectLst/>
              </a:rPr>
              <a:t>Realized the importance of digital transformation within automotive companies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 Group Condensed" panose="020B0606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F6FE755D-D8B0-C8C6-4B23-B145359D6E20}"/>
              </a:ext>
            </a:extLst>
          </p:cNvPr>
          <p:cNvSpPr txBox="1">
            <a:spLocks/>
          </p:cNvSpPr>
          <p:nvPr/>
        </p:nvSpPr>
        <p:spPr>
          <a:xfrm>
            <a:off x="3395816" y="4617618"/>
            <a:ext cx="7297252" cy="143409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 Group Condensed" panose="020B0606020202020204" pitchFamily="34" charset="0"/>
                <a:ea typeface="맑은 고딕" panose="020B0503020000020004" pitchFamily="50" charset="-127"/>
                <a:cs typeface="+mn-cs"/>
              </a:rPr>
              <a:t>PERSONAL GROWTH</a:t>
            </a:r>
          </a:p>
          <a:p>
            <a:pPr latinLnBrk="0">
              <a:lnSpc>
                <a:spcPts val="1800"/>
              </a:lnSpc>
              <a:buClr>
                <a:srgbClr val="035970"/>
              </a:buClr>
              <a:defRPr/>
            </a:pPr>
            <a:r>
              <a:rPr lang="en-US" altLang="ko-KR" sz="1800" dirty="0">
                <a:effectLst/>
              </a:rPr>
              <a:t>Enhanced technical development skills through real-world projects and systems</a:t>
            </a:r>
            <a:endParaRPr lang="ko-KR" altLang="ko-KR" dirty="0">
              <a:effectLst/>
            </a:endParaRPr>
          </a:p>
          <a:p>
            <a:pPr latinLnBrk="0">
              <a:lnSpc>
                <a:spcPts val="1800"/>
              </a:lnSpc>
              <a:buClr>
                <a:srgbClr val="035970"/>
              </a:buClr>
              <a:defRPr/>
            </a:pPr>
            <a:r>
              <a:rPr lang="en-US" altLang="ko-KR" sz="1800" dirty="0">
                <a:effectLst/>
              </a:rPr>
              <a:t>Improved communication and collaboration by working with diverse teams</a:t>
            </a:r>
            <a:endParaRPr lang="ko-KR" altLang="ko-KR" dirty="0">
              <a:effectLst/>
            </a:endParaRPr>
          </a:p>
          <a:p>
            <a:pPr latinLnBrk="0">
              <a:lnSpc>
                <a:spcPts val="1800"/>
              </a:lnSpc>
              <a:buClr>
                <a:srgbClr val="035970"/>
              </a:buClr>
              <a:defRPr/>
            </a:pPr>
            <a:r>
              <a:rPr lang="en-US" altLang="ko-KR" sz="1800" dirty="0">
                <a:effectLst/>
              </a:rPr>
              <a:t>Learned how to adapt professionally in a corporate environment</a:t>
            </a:r>
            <a:endParaRPr lang="en-US" altLang="ko-KR" dirty="0">
              <a:solidFill>
                <a:srgbClr val="000000"/>
              </a:solidFill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ABB6DA-F6D9-023E-CEA9-71A793EB1D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70" y="2868757"/>
            <a:ext cx="1417719" cy="14177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4B457F-6438-71E5-96E7-D19D4A420D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95" y="1278780"/>
            <a:ext cx="1417719" cy="14177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BF16CA-7CAC-33AD-3D94-6D4FEF864B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67" y="4373403"/>
            <a:ext cx="1789175" cy="17891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76215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>
            <a:extLst>
              <a:ext uri="{FF2B5EF4-FFF2-40B4-BE49-F238E27FC236}">
                <a16:creationId xmlns:a16="http://schemas.microsoft.com/office/drawing/2014/main" id="{19416FDC-702F-1E26-955F-03AEDD77D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>
                <a:latin typeface="+mn-lt"/>
                <a:ea typeface="맑은 고딕" panose="020B0503020000020004" pitchFamily="50" charset="-127"/>
              </a:rPr>
              <a:t>MY Future Plans</a:t>
            </a:r>
            <a:endParaRPr lang="ko-KR" altLang="en-US" sz="3200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5529-2988-D492-49C2-C3964C0CA6AC}"/>
              </a:ext>
            </a:extLst>
          </p:cNvPr>
          <p:cNvSpPr txBox="1"/>
          <p:nvPr/>
        </p:nvSpPr>
        <p:spPr>
          <a:xfrm>
            <a:off x="494135" y="1136934"/>
            <a:ext cx="379873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GO BACK TO SCHOOL &amp; GRADUATE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AF8544-D61E-05DD-252F-F0C49E3E6225}"/>
              </a:ext>
            </a:extLst>
          </p:cNvPr>
          <p:cNvSpPr txBox="1"/>
          <p:nvPr/>
        </p:nvSpPr>
        <p:spPr>
          <a:xfrm>
            <a:off x="4660893" y="1130817"/>
            <a:ext cx="1728037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/>
                </a:solidFill>
                <a:latin typeface="BMWGroupTN Condensed"/>
              </a:rPr>
              <a:t>Master’s</a:t>
            </a:r>
            <a:r>
              <a:rPr lang="ko-KR" altLang="en-US" b="1" dirty="0">
                <a:solidFill>
                  <a:srgbClr val="000000"/>
                </a:solidFill>
                <a:latin typeface="BMWGroupTN Condensed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BMWGroupTN Condensed"/>
              </a:rPr>
              <a:t>Program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2C370-0148-ACEB-6AE0-4597C1676219}"/>
              </a:ext>
            </a:extLst>
          </p:cNvPr>
          <p:cNvSpPr txBox="1"/>
          <p:nvPr/>
        </p:nvSpPr>
        <p:spPr>
          <a:xfrm>
            <a:off x="8172463" y="1130817"/>
            <a:ext cx="2701060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KEEP PURSUING MY DREAM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pic>
        <p:nvPicPr>
          <p:cNvPr id="3074" name="Picture 2" descr="한국외국어대학교/서울캠퍼스 (r271 판) - 나무위키">
            <a:extLst>
              <a:ext uri="{FF2B5EF4-FFF2-40B4-BE49-F238E27FC236}">
                <a16:creationId xmlns:a16="http://schemas.microsoft.com/office/drawing/2014/main" id="{7301DACB-2B98-9902-115E-FF2E83F05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7" y="1665073"/>
            <a:ext cx="3486349" cy="37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I의 안전한 사용: 윤리적 원칙과 거버넌스 이해 | EXELIENT(엑셀리언트)">
            <a:extLst>
              <a:ext uri="{FF2B5EF4-FFF2-40B4-BE49-F238E27FC236}">
                <a16:creationId xmlns:a16="http://schemas.microsoft.com/office/drawing/2014/main" id="{D5CD6FE8-0EE6-C3E9-4660-98FB9218F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665073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T용어 해설_ 클라우드 컴퓨팅에서의 클라우드(cloud)라는 IT 업계의 은어(jargon)의 어원 - 인터넷!!! : 네이버 블로그">
            <a:extLst>
              <a:ext uri="{FF2B5EF4-FFF2-40B4-BE49-F238E27FC236}">
                <a16:creationId xmlns:a16="http://schemas.microsoft.com/office/drawing/2014/main" id="{478BCD7E-2699-2F5F-0C91-AD8A8C58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3771162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2024년을 준비하는 신입 개발자 필수 역량 7가지!">
            <a:extLst>
              <a:ext uri="{FF2B5EF4-FFF2-40B4-BE49-F238E27FC236}">
                <a16:creationId xmlns:a16="http://schemas.microsoft.com/office/drawing/2014/main" id="{0E71F1EE-B21F-6E41-C643-62547DB29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63" y="1634979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건강정보 이해력 높여 모두가 건강하고 행복한 대한민국! - 헬스컨슈머">
            <a:extLst>
              <a:ext uri="{FF2B5EF4-FFF2-40B4-BE49-F238E27FC236}">
                <a16:creationId xmlns:a16="http://schemas.microsoft.com/office/drawing/2014/main" id="{D502C429-EC17-338F-E881-9E19AD3F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63" y="3863409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D8D6E-B4E5-387F-D93B-D81FD99133A1}"/>
              </a:ext>
            </a:extLst>
          </p:cNvPr>
          <p:cNvSpPr txBox="1"/>
          <p:nvPr/>
        </p:nvSpPr>
        <p:spPr>
          <a:xfrm>
            <a:off x="4667250" y="3521478"/>
            <a:ext cx="1461939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Cloud Engineer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FED44-9390-2930-FC3C-D0D87DC2F72C}"/>
              </a:ext>
            </a:extLst>
          </p:cNvPr>
          <p:cNvSpPr txBox="1"/>
          <p:nvPr/>
        </p:nvSpPr>
        <p:spPr>
          <a:xfrm>
            <a:off x="8172463" y="3540330"/>
            <a:ext cx="666849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Health </a:t>
            </a:r>
          </a:p>
        </p:txBody>
      </p:sp>
    </p:spTree>
    <p:extLst>
      <p:ext uri="{BB962C8B-B14F-4D97-AF65-F5344CB8AC3E}">
        <p14:creationId xmlns:p14="http://schemas.microsoft.com/office/powerpoint/2010/main" val="193747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695461-4744-1428-DC4D-273893FEE5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02843" y="1413933"/>
            <a:ext cx="5397501" cy="4894792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sz="2000" b="0" i="0" dirty="0">
                <a:solidFill>
                  <a:srgbClr val="353A41"/>
                </a:solidFill>
                <a:effectLst/>
                <a:latin typeface="BMWGroupTN Condensed Pro"/>
              </a:rPr>
              <a:t>It was a valuable six months, more enriching than any experience and more meaningful than any time.</a:t>
            </a:r>
            <a:br>
              <a:rPr lang="en-US" altLang="ko-KR" sz="2000" b="1" spc="-150" dirty="0">
                <a:ea typeface="맑은 고딕" panose="020B0503020000020004" pitchFamily="50" charset="-127"/>
              </a:rPr>
            </a:br>
            <a:endParaRPr lang="en-US" altLang="ko-KR" sz="2000" b="1" spc="-150" dirty="0"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sz="3600" b="1" spc="-150" dirty="0">
                <a:solidFill>
                  <a:schemeClr val="tx2"/>
                </a:solidFill>
                <a:ea typeface="맑은 고딕" panose="020B0503020000020004" pitchFamily="50" charset="-127"/>
              </a:rPr>
              <a:t>I will strive until the day</a:t>
            </a:r>
            <a:br>
              <a:rPr lang="en-US" altLang="ko-KR" sz="3600" b="1" spc="-150" dirty="0">
                <a:solidFill>
                  <a:schemeClr val="tx2"/>
                </a:solidFill>
                <a:ea typeface="맑은 고딕" panose="020B0503020000020004" pitchFamily="50" charset="-127"/>
              </a:rPr>
            </a:br>
            <a:r>
              <a:rPr lang="en-US" altLang="ko-KR" sz="3600" b="1" spc="-150" dirty="0">
                <a:solidFill>
                  <a:schemeClr val="tx2"/>
                </a:solidFill>
                <a:ea typeface="맑은 고딕" panose="020B0503020000020004" pitchFamily="50" charset="-127"/>
              </a:rPr>
              <a:t>I become a BMW owner!</a:t>
            </a:r>
            <a:endParaRPr lang="ko-KR" altLang="en-US" sz="3600" b="1" spc="-150" dirty="0">
              <a:solidFill>
                <a:schemeClr val="tx2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E6FF14C-8327-4A3A-769A-41E8A2CE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Gratitude and reflection as I say good bye</a:t>
            </a:r>
            <a:endParaRPr lang="ko-KR" alt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7ABD2-F699-D9BB-DAD4-842FA02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81" y="1081970"/>
            <a:ext cx="3811449" cy="50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03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5">
            <a:extLst>
              <a:ext uri="{FF2B5EF4-FFF2-40B4-BE49-F238E27FC236}">
                <a16:creationId xmlns:a16="http://schemas.microsoft.com/office/drawing/2014/main" id="{9C6399E7-387C-609C-2111-A59899D1DB48}"/>
              </a:ext>
            </a:extLst>
          </p:cNvPr>
          <p:cNvSpPr txBox="1">
            <a:spLocks/>
          </p:cNvSpPr>
          <p:nvPr/>
        </p:nvSpPr>
        <p:spPr>
          <a:xfrm>
            <a:off x="306051" y="357207"/>
            <a:ext cx="11224684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defTabSz="1371600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900" b="1" cap="all" baseline="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46"/>
            <a:r>
              <a:rPr lang="en-US" altLang="ko-KR" sz="2600" dirty="0">
                <a:latin typeface="BMWGroupTN Condensed"/>
              </a:rPr>
              <a:t>2025 1h Interns wrap-up</a:t>
            </a:r>
            <a:endParaRPr lang="ko-KR" altLang="en-US" sz="2600" dirty="0">
              <a:latin typeface="BMWGroupTN Condensed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6DF148-2DC7-0CE8-0334-F875C1EFA252}"/>
              </a:ext>
            </a:extLst>
          </p:cNvPr>
          <p:cNvSpPr/>
          <p:nvPr/>
        </p:nvSpPr>
        <p:spPr>
          <a:xfrm>
            <a:off x="780851" y="2875013"/>
            <a:ext cx="5062884" cy="2517667"/>
          </a:xfrm>
          <a:prstGeom prst="round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609630" latinLnBrk="0"/>
            <a:endParaRPr lang="ko-KR" altLang="en-US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858442-7938-66D6-E965-F6EDB1988139}"/>
              </a:ext>
            </a:extLst>
          </p:cNvPr>
          <p:cNvSpPr/>
          <p:nvPr/>
        </p:nvSpPr>
        <p:spPr>
          <a:xfrm>
            <a:off x="1007091" y="3064526"/>
            <a:ext cx="4596569" cy="2100611"/>
          </a:xfrm>
          <a:prstGeom prst="roundRect">
            <a:avLst/>
          </a:prstGeom>
          <a:solidFill>
            <a:schemeClr val="accent6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609630" latinLnBrk="0"/>
            <a:endParaRPr lang="ko-KR" altLang="en-US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A05FA-FD59-0CAB-0FBE-C5DE5014F817}"/>
              </a:ext>
            </a:extLst>
          </p:cNvPr>
          <p:cNvSpPr txBox="1"/>
          <p:nvPr/>
        </p:nvSpPr>
        <p:spPr>
          <a:xfrm>
            <a:off x="3123137" y="3474032"/>
            <a:ext cx="2171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 latinLnBrk="0">
              <a:defRPr/>
            </a:pPr>
            <a:r>
              <a:rPr lang="ko-KR" altLang="en-US" sz="1600" b="1" dirty="0">
                <a:solidFill>
                  <a:srgbClr val="173B68"/>
                </a:solidFill>
                <a:ea typeface="맑은 고딕" panose="020B0503020000020004" pitchFamily="50" charset="-127"/>
              </a:rPr>
              <a:t>신혜원 </a:t>
            </a:r>
            <a:r>
              <a:rPr lang="en-US" altLang="ko-KR" sz="1600" b="1" dirty="0">
                <a:solidFill>
                  <a:srgbClr val="173B68"/>
                </a:solidFill>
                <a:ea typeface="맑은 고딕" panose="020B0503020000020004" pitchFamily="50" charset="-127"/>
              </a:rPr>
              <a:t>(Shin Hyewon)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95753A-3B15-7A17-DB4E-690579DEFB32}"/>
              </a:ext>
            </a:extLst>
          </p:cNvPr>
          <p:cNvSpPr txBox="1"/>
          <p:nvPr/>
        </p:nvSpPr>
        <p:spPr>
          <a:xfrm>
            <a:off x="3305375" y="4002099"/>
            <a:ext cx="1793168" cy="5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 latinLnBrk="0">
              <a:defRPr/>
            </a:pPr>
            <a:r>
              <a:rPr lang="en-US" altLang="ko-KR" sz="1333" b="1" dirty="0">
                <a:solidFill>
                  <a:srgbClr val="000000"/>
                </a:solidFill>
                <a:ea typeface="맑은 고딕" panose="020B0503020000020004" pitchFamily="50" charset="-127"/>
              </a:rPr>
              <a:t>“ Couldn’t be </a:t>
            </a:r>
            <a:br>
              <a:rPr lang="en-US" altLang="ko-KR" sz="1333" b="1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333" b="1" dirty="0">
                <a:solidFill>
                  <a:srgbClr val="000000"/>
                </a:solidFill>
                <a:ea typeface="맑은 고딕" panose="020B0503020000020004" pitchFamily="50" charset="-127"/>
              </a:rPr>
              <a:t>any better.”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5CB3E2-F075-3A00-5A95-29C883C2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3487" y="3146733"/>
            <a:ext cx="2108805" cy="210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972DC2EB-2825-9AE6-E731-F915DCAF1D92}"/>
              </a:ext>
            </a:extLst>
          </p:cNvPr>
          <p:cNvSpPr/>
          <p:nvPr/>
        </p:nvSpPr>
        <p:spPr>
          <a:xfrm>
            <a:off x="6305439" y="2875014"/>
            <a:ext cx="5062885" cy="2517668"/>
          </a:xfrm>
          <a:prstGeom prst="round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609630" latinLnBrk="0"/>
            <a:endParaRPr lang="ko-KR" altLang="en-US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25" name="사각형: 둥근 모서리 1024">
            <a:extLst>
              <a:ext uri="{FF2B5EF4-FFF2-40B4-BE49-F238E27FC236}">
                <a16:creationId xmlns:a16="http://schemas.microsoft.com/office/drawing/2014/main" id="{67CE279E-ED36-4835-E9FB-BD29004D218A}"/>
              </a:ext>
            </a:extLst>
          </p:cNvPr>
          <p:cNvSpPr/>
          <p:nvPr/>
        </p:nvSpPr>
        <p:spPr>
          <a:xfrm>
            <a:off x="6536254" y="3083542"/>
            <a:ext cx="4601253" cy="2100611"/>
          </a:xfrm>
          <a:prstGeom prst="roundRect">
            <a:avLst/>
          </a:prstGeom>
          <a:solidFill>
            <a:schemeClr val="accent6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609630" latinLnBrk="0"/>
            <a:endParaRPr lang="ko-KR" altLang="en-US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3E49F65-74C4-CF42-8982-B0E40FFE94A6}"/>
              </a:ext>
            </a:extLst>
          </p:cNvPr>
          <p:cNvSpPr txBox="1"/>
          <p:nvPr/>
        </p:nvSpPr>
        <p:spPr>
          <a:xfrm>
            <a:off x="8556049" y="3474032"/>
            <a:ext cx="21714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 latinLnBrk="0">
              <a:defRPr/>
            </a:pPr>
            <a:r>
              <a:rPr lang="ko-KR" altLang="en-US" sz="1600" b="1" dirty="0">
                <a:solidFill>
                  <a:srgbClr val="173B68"/>
                </a:solidFill>
                <a:ea typeface="맑은 고딕" panose="020B0503020000020004" pitchFamily="50" charset="-127"/>
              </a:rPr>
              <a:t>류동현 </a:t>
            </a:r>
            <a:r>
              <a:rPr lang="en-US" altLang="ko-KR" sz="1600" b="1" dirty="0">
                <a:solidFill>
                  <a:srgbClr val="173B68"/>
                </a:solidFill>
                <a:ea typeface="맑은 고딕" panose="020B0503020000020004" pitchFamily="50" charset="-127"/>
              </a:rPr>
              <a:t>(Ryu Donghyun)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3BB8D98-6434-8BBB-4ED8-B046BA5E4DEB}"/>
              </a:ext>
            </a:extLst>
          </p:cNvPr>
          <p:cNvSpPr txBox="1"/>
          <p:nvPr/>
        </p:nvSpPr>
        <p:spPr>
          <a:xfrm>
            <a:off x="8524553" y="4001067"/>
            <a:ext cx="2151633" cy="707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46" latinLnBrk="0">
              <a:defRPr/>
            </a:pPr>
            <a:r>
              <a:rPr lang="en-US" altLang="ko-KR" sz="1333" b="1" dirty="0">
                <a:solidFill>
                  <a:srgbClr val="000000"/>
                </a:solidFill>
                <a:ea typeface="맑은 고딕" panose="020B0503020000020004" pitchFamily="50" charset="-127"/>
              </a:rPr>
              <a:t>“ Gearing up</a:t>
            </a:r>
            <a:br>
              <a:rPr lang="en-US" altLang="ko-KR" sz="1333" b="1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333" b="1" dirty="0">
                <a:solidFill>
                  <a:srgbClr val="000000"/>
                </a:solidFill>
                <a:ea typeface="맑은 고딕" panose="020B0503020000020004" pitchFamily="50" charset="-127"/>
              </a:rPr>
              <a:t>for </a:t>
            </a:r>
            <a:br>
              <a:rPr lang="en-US" altLang="ko-KR" sz="1333" b="1" dirty="0">
                <a:solidFill>
                  <a:srgbClr val="000000"/>
                </a:solidFill>
                <a:ea typeface="맑은 고딕" panose="020B0503020000020004" pitchFamily="50" charset="-127"/>
              </a:rPr>
            </a:br>
            <a:r>
              <a:rPr lang="en-US" altLang="ko-KR" sz="1333" b="1" dirty="0">
                <a:solidFill>
                  <a:srgbClr val="000000"/>
                </a:solidFill>
                <a:ea typeface="맑은 고딕" panose="020B0503020000020004" pitchFamily="50" charset="-127"/>
              </a:rPr>
              <a:t>G.O.A.T ”</a:t>
            </a:r>
          </a:p>
        </p:txBody>
      </p:sp>
      <p:pic>
        <p:nvPicPr>
          <p:cNvPr id="1030" name="Picture 2">
            <a:extLst>
              <a:ext uri="{FF2B5EF4-FFF2-40B4-BE49-F238E27FC236}">
                <a16:creationId xmlns:a16="http://schemas.microsoft.com/office/drawing/2014/main" id="{DD3B99E7-9274-1941-CD87-D259163A4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829" y="3010307"/>
            <a:ext cx="2035103" cy="20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B642AF7F-2371-B93B-1AF3-9C3AF64CAE41}"/>
              </a:ext>
            </a:extLst>
          </p:cNvPr>
          <p:cNvSpPr txBox="1"/>
          <p:nvPr/>
        </p:nvSpPr>
        <p:spPr>
          <a:xfrm>
            <a:off x="3667454" y="1181100"/>
            <a:ext cx="4857099" cy="615553"/>
          </a:xfrm>
          <a:prstGeom prst="rect">
            <a:avLst/>
          </a:prstGeom>
          <a:solidFill>
            <a:schemeClr val="accent6">
              <a:lumMod val="25000"/>
            </a:schemeClr>
          </a:solidFill>
        </p:spPr>
        <p:txBody>
          <a:bodyPr vert="horz" wrap="non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en-US" altLang="ko-KR" sz="4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THANK YOU, </a:t>
            </a:r>
            <a:r>
              <a:rPr lang="en-US" altLang="ko-KR" sz="4000" b="1" dirty="0">
                <a:solidFill>
                  <a:schemeClr val="bg1"/>
                </a:solidFill>
              </a:rPr>
              <a:t>IT TEAM !</a:t>
            </a:r>
            <a:endParaRPr lang="ko-KR" altLang="en-US" sz="4000" b="1" kern="12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937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0EA6EC-10AF-702D-D44A-7D5C8A06232D}"/>
              </a:ext>
            </a:extLst>
          </p:cNvPr>
          <p:cNvSpPr txBox="1"/>
          <p:nvPr/>
        </p:nvSpPr>
        <p:spPr>
          <a:xfrm>
            <a:off x="2953779" y="3121223"/>
            <a:ext cx="6284442" cy="615553"/>
          </a:xfrm>
          <a:prstGeom prst="rect">
            <a:avLst/>
          </a:prstGeom>
          <a:solidFill>
            <a:schemeClr val="accent6">
              <a:lumMod val="25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</a:pPr>
            <a:r>
              <a:rPr lang="en-US" altLang="ko-KR" sz="4000" b="1" dirty="0">
                <a:solidFill>
                  <a:schemeClr val="bg1"/>
                </a:solidFill>
              </a:rPr>
              <a:t>Message to Us</a:t>
            </a:r>
            <a:endParaRPr lang="ko-KR" altLang="en-US" sz="4000" b="1" kern="1200" dirty="0" err="1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75ABA2C-ACDC-18D7-E709-7D294AF7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800219"/>
          </a:xfrm>
        </p:spPr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34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E14AE5-D7F3-EE5F-F597-CC48A57930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FG-AP-52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E7768-D632-90B8-5C54-2C78FED057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0860211-D526-62DC-1DBC-9F6ADFD9D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2566654"/>
            <a:ext cx="6975112" cy="861774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cap="small" dirty="0">
                <a:latin typeface="+mn-lt"/>
                <a:ea typeface="+mn-ea"/>
                <a:cs typeface="+mn-cs"/>
              </a:rPr>
              <a:t>IT BUDGET &amp; TEAM</a:t>
            </a:r>
            <a:br>
              <a:rPr lang="en-US" altLang="ko-KR" sz="2800" cap="small" dirty="0">
                <a:latin typeface="+mn-lt"/>
                <a:ea typeface="+mn-ea"/>
                <a:cs typeface="+mn-cs"/>
              </a:rPr>
            </a:br>
            <a:r>
              <a:rPr lang="en-US" altLang="ko-KR" sz="2800" cap="small" dirty="0">
                <a:latin typeface="+mn-lt"/>
                <a:ea typeface="+mn-ea"/>
                <a:cs typeface="+mn-cs"/>
              </a:rPr>
              <a:t>BETTY SHIN</a:t>
            </a:r>
            <a:endParaRPr lang="en-US" altLang="ko-KR" sz="2800" kern="1200" cap="small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62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6D3AC5A-352D-B287-D733-E53902B46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My INITIAL goals for the internship</a:t>
            </a:r>
            <a:endParaRPr lang="ko-KR" altLang="en-US" sz="320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9CC28FC-2DDB-BABA-B176-0FC36978717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288511" y="4271059"/>
            <a:ext cx="3597561" cy="2006304"/>
          </a:xfrm>
        </p:spPr>
        <p:txBody>
          <a:bodyPr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altLang="ko-KR" b="1" i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Haven’t chosen my career path yet.</a:t>
            </a:r>
          </a:p>
          <a:p>
            <a:pPr marL="0" indent="0" algn="ctr">
              <a:lnSpc>
                <a:spcPts val="1800"/>
              </a:lnSpc>
              <a:buNone/>
            </a:pPr>
            <a:br>
              <a:rPr lang="en-US" altLang="ko-KR" b="1" i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i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Software Engineer?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altLang="ko-KR" b="1" i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Become Public School Teacher?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altLang="ko-KR" b="1" i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Go to Graduate School?</a:t>
            </a:r>
          </a:p>
          <a:p>
            <a:pPr marL="0" indent="0" algn="ctr">
              <a:lnSpc>
                <a:spcPts val="1800"/>
              </a:lnSpc>
              <a:buNone/>
            </a:pPr>
            <a:r>
              <a:rPr lang="en-US" altLang="ko-KR" b="1" i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Change My Major?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576EAA-D720-72A4-7455-D64EB3411C53}"/>
              </a:ext>
            </a:extLst>
          </p:cNvPr>
          <p:cNvSpPr txBox="1"/>
          <p:nvPr/>
        </p:nvSpPr>
        <p:spPr>
          <a:xfrm>
            <a:off x="668731" y="1136934"/>
            <a:ext cx="3295774" cy="2308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BMWGroupTN Condensed"/>
              </a:rPr>
              <a:t>NOT MAKING MISTAKES IN SCIAL LIFE 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BDC51-2FC9-B839-B0C0-BFED0A56AFF3}"/>
              </a:ext>
            </a:extLst>
          </p:cNvPr>
          <p:cNvSpPr txBox="1"/>
          <p:nvPr/>
        </p:nvSpPr>
        <p:spPr>
          <a:xfrm>
            <a:off x="4489791" y="1136934"/>
            <a:ext cx="3212418" cy="236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NOT MESSING UP MY TASKS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BC0DDFFA-607E-1347-F8BC-0D5A699A515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7983" b="17983"/>
          <a:stretch/>
        </p:blipFill>
        <p:spPr>
          <a:xfrm>
            <a:off x="488947" y="1451641"/>
            <a:ext cx="3597561" cy="2246089"/>
          </a:xfrm>
        </p:spPr>
      </p:pic>
      <p:pic>
        <p:nvPicPr>
          <p:cNvPr id="25" name="그림 개체 틀 24">
            <a:extLst>
              <a:ext uri="{FF2B5EF4-FFF2-40B4-BE49-F238E27FC236}">
                <a16:creationId xmlns:a16="http://schemas.microsoft.com/office/drawing/2014/main" id="{44ECDEA1-72CD-3421-18C3-0390BC2CA1D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t="50789" b="635"/>
          <a:stretch/>
        </p:blipFill>
        <p:spPr>
          <a:xfrm>
            <a:off x="8115528" y="1413933"/>
            <a:ext cx="3943528" cy="2462089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CEA2A7-D714-1756-8E14-011DABC98BD5}"/>
              </a:ext>
            </a:extLst>
          </p:cNvPr>
          <p:cNvSpPr txBox="1"/>
          <p:nvPr/>
        </p:nvSpPr>
        <p:spPr>
          <a:xfrm>
            <a:off x="7900069" y="1136934"/>
            <a:ext cx="437444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+mn-ea"/>
                <a:cs typeface="+mn-cs"/>
              </a:rPr>
              <a:t>FIGURE OUT WHAT TO STUDY/IMPROVE MORE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+mn-ea"/>
              <a:cs typeface="+mn-cs"/>
            </a:endParaRPr>
          </a:p>
        </p:txBody>
      </p:sp>
      <p:pic>
        <p:nvPicPr>
          <p:cNvPr id="1026" name="Picture 2" descr="Bad Luck Brian Meme - Imgflip">
            <a:extLst>
              <a:ext uri="{FF2B5EF4-FFF2-40B4-BE49-F238E27FC236}">
                <a16:creationId xmlns:a16="http://schemas.microsoft.com/office/drawing/2014/main" id="{1A403847-D8C0-34C3-962D-D7CC985B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242" y="1413933"/>
            <a:ext cx="2226915" cy="263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B210CC-B403-4EE7-3F27-709B6A20A6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119"/>
          <a:stretch/>
        </p:blipFill>
        <p:spPr>
          <a:xfrm>
            <a:off x="298081" y="3781605"/>
            <a:ext cx="1641868" cy="2524927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B46F79-D624-AC84-6F24-95F3B68B7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89791" y="4625784"/>
            <a:ext cx="3597561" cy="129685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First Internship in my life!</a:t>
            </a:r>
            <a:b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b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What if I call my boss in wrong name..?</a:t>
            </a:r>
            <a:b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What if …?</a:t>
            </a:r>
            <a:b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endParaRPr lang="en-US" altLang="ko-KR" b="1" dirty="0">
              <a:solidFill>
                <a:srgbClr val="173B68"/>
              </a:solidFill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025" name="그림 1024">
            <a:extLst>
              <a:ext uri="{FF2B5EF4-FFF2-40B4-BE49-F238E27FC236}">
                <a16:creationId xmlns:a16="http://schemas.microsoft.com/office/drawing/2014/main" id="{B7E3F488-2BD5-478D-08B2-4EFBC0E51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961" y="3781605"/>
            <a:ext cx="2446952" cy="2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A719D0C-0E9B-6232-41BC-A4DEF130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47" y="347184"/>
            <a:ext cx="11224684" cy="492443"/>
          </a:xfrm>
        </p:spPr>
        <p:txBody>
          <a:bodyPr/>
          <a:lstStyle/>
          <a:p>
            <a:r>
              <a:rPr lang="en-US" altLang="ko-KR" sz="3200" dirty="0"/>
              <a:t>What I’ve done Over the Past 6 Months</a:t>
            </a:r>
            <a:endParaRPr lang="ko-KR" altLang="en-US" sz="32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04F4E22-0527-BF8D-DBC5-01DF1BD4C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480342"/>
              </p:ext>
            </p:extLst>
          </p:nvPr>
        </p:nvGraphicFramePr>
        <p:xfrm>
          <a:off x="357660" y="1003345"/>
          <a:ext cx="11476679" cy="5012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135">
                  <a:extLst>
                    <a:ext uri="{9D8B030D-6E8A-4147-A177-3AD203B41FA5}">
                      <a16:colId xmlns:a16="http://schemas.microsoft.com/office/drawing/2014/main" val="2520020809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3900654586"/>
                    </a:ext>
                  </a:extLst>
                </a:gridCol>
                <a:gridCol w="1621677">
                  <a:extLst>
                    <a:ext uri="{9D8B030D-6E8A-4147-A177-3AD203B41FA5}">
                      <a16:colId xmlns:a16="http://schemas.microsoft.com/office/drawing/2014/main" val="1959177280"/>
                    </a:ext>
                  </a:extLst>
                </a:gridCol>
                <a:gridCol w="1659924">
                  <a:extLst>
                    <a:ext uri="{9D8B030D-6E8A-4147-A177-3AD203B41FA5}">
                      <a16:colId xmlns:a16="http://schemas.microsoft.com/office/drawing/2014/main" val="2013850787"/>
                    </a:ext>
                  </a:extLst>
                </a:gridCol>
                <a:gridCol w="1659924">
                  <a:extLst>
                    <a:ext uri="{9D8B030D-6E8A-4147-A177-3AD203B41FA5}">
                      <a16:colId xmlns:a16="http://schemas.microsoft.com/office/drawing/2014/main" val="2581263698"/>
                    </a:ext>
                  </a:extLst>
                </a:gridCol>
                <a:gridCol w="1659924">
                  <a:extLst>
                    <a:ext uri="{9D8B030D-6E8A-4147-A177-3AD203B41FA5}">
                      <a16:colId xmlns:a16="http://schemas.microsoft.com/office/drawing/2014/main" val="815140245"/>
                    </a:ext>
                  </a:extLst>
                </a:gridCol>
                <a:gridCol w="1659924">
                  <a:extLst>
                    <a:ext uri="{9D8B030D-6E8A-4147-A177-3AD203B41FA5}">
                      <a16:colId xmlns:a16="http://schemas.microsoft.com/office/drawing/2014/main" val="4021879206"/>
                    </a:ext>
                  </a:extLst>
                </a:gridCol>
              </a:tblGrid>
              <a:tr h="674626"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Schedule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Jan.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Feb.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Mar.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Apr.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May.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Jun.</a:t>
                      </a:r>
                      <a:endParaRPr lang="ko-KR" alt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BMWGroupTN Condensed" pitchFamily="50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536633"/>
                  </a:ext>
                </a:extLst>
              </a:tr>
              <a:tr h="4337413">
                <a:tc>
                  <a:txBody>
                    <a:bodyPr/>
                    <a:lstStyle/>
                    <a:p>
                      <a:pPr marL="0" algn="ctr" defTabSz="1371600" rtl="0" eaLnBrk="1" fontAlgn="b" latinLnBrk="1" hangingPunct="1"/>
                      <a:r>
                        <a:rPr lang="en-US" altLang="ko-KR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BMWGroupTN Condensed" pitchFamily="50" charset="0"/>
                          <a:ea typeface="맑은 고딕" panose="020B0503020000020004" pitchFamily="50" charset="-127"/>
                          <a:cs typeface="+mn-cs"/>
                        </a:rPr>
                        <a:t>Tasks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2"/>
                        </a:solidFill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412490"/>
                  </a:ext>
                </a:extLst>
              </a:tr>
            </a:tbl>
          </a:graphicData>
        </a:graphic>
      </p:graphicFrame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8FB7003C-FBC4-B965-EC26-5017AA950497}"/>
              </a:ext>
            </a:extLst>
          </p:cNvPr>
          <p:cNvSpPr/>
          <p:nvPr/>
        </p:nvSpPr>
        <p:spPr>
          <a:xfrm>
            <a:off x="1892076" y="1867515"/>
            <a:ext cx="986521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Infrastructure Daily Meeting &amp; Budget Meeting &amp; Team Meeting</a:t>
            </a: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0A55FC9D-3C10-8161-A823-0A707732A284}"/>
              </a:ext>
            </a:extLst>
          </p:cNvPr>
          <p:cNvSpPr/>
          <p:nvPr/>
        </p:nvSpPr>
        <p:spPr>
          <a:xfrm>
            <a:off x="1892076" y="2474887"/>
            <a:ext cx="4906383" cy="2700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Auto-monitoring Development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F70AFB30-1196-2314-A886-95C8F526DE66}"/>
              </a:ext>
            </a:extLst>
          </p:cNvPr>
          <p:cNvSpPr/>
          <p:nvPr/>
        </p:nvSpPr>
        <p:spPr>
          <a:xfrm>
            <a:off x="8543049" y="5138599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Team Workshop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24C46104-2A64-886F-57D7-471B7B43C962}"/>
              </a:ext>
            </a:extLst>
          </p:cNvPr>
          <p:cNvSpPr/>
          <p:nvPr/>
        </p:nvSpPr>
        <p:spPr>
          <a:xfrm>
            <a:off x="1892076" y="2166859"/>
            <a:ext cx="9865216" cy="2700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PR &amp; PO</a:t>
            </a: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24ED18CA-C325-0990-2EC6-D3A2B22399CA}"/>
              </a:ext>
            </a:extLst>
          </p:cNvPr>
          <p:cNvSpPr/>
          <p:nvPr/>
        </p:nvSpPr>
        <p:spPr>
          <a:xfrm>
            <a:off x="8534503" y="5462449"/>
            <a:ext cx="1584936" cy="26957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RDC Visit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2C6787E3-8402-159A-E772-5D1141F59C14}"/>
              </a:ext>
            </a:extLst>
          </p:cNvPr>
          <p:cNvSpPr/>
          <p:nvPr/>
        </p:nvSpPr>
        <p:spPr>
          <a:xfrm>
            <a:off x="10198921" y="5133206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NSC Facing Workshop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0DB99A08-4E94-EA85-F762-05AC558827D7}"/>
              </a:ext>
            </a:extLst>
          </p:cNvPr>
          <p:cNvSpPr/>
          <p:nvPr/>
        </p:nvSpPr>
        <p:spPr>
          <a:xfrm>
            <a:off x="3609022" y="3443218"/>
            <a:ext cx="3249741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2025 1Q Newsletter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08DEF9A3-49CB-CC23-274D-AD66038186C5}"/>
              </a:ext>
            </a:extLst>
          </p:cNvPr>
          <p:cNvSpPr/>
          <p:nvPr/>
        </p:nvSpPr>
        <p:spPr>
          <a:xfrm>
            <a:off x="8534116" y="3425578"/>
            <a:ext cx="3249741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2025 2Q Newsletter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E8FB6618-95AA-2F1D-0264-88CE211F2E27}"/>
              </a:ext>
            </a:extLst>
          </p:cNvPr>
          <p:cNvSpPr/>
          <p:nvPr/>
        </p:nvSpPr>
        <p:spPr>
          <a:xfrm>
            <a:off x="5233894" y="2782915"/>
            <a:ext cx="6600445" cy="2700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GCS (GETCHA Scraper) Development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76679868-9CAA-A651-6D5A-F31ECC377201}"/>
              </a:ext>
            </a:extLst>
          </p:cNvPr>
          <p:cNvSpPr/>
          <p:nvPr/>
        </p:nvSpPr>
        <p:spPr>
          <a:xfrm>
            <a:off x="3585998" y="5433445"/>
            <a:ext cx="1583594" cy="4464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IDS Dealer </a:t>
            </a:r>
            <a:b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Manual Creation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231FABBE-677B-D16E-F8DE-335CFDE3BAA0}"/>
              </a:ext>
            </a:extLst>
          </p:cNvPr>
          <p:cNvSpPr/>
          <p:nvPr/>
        </p:nvSpPr>
        <p:spPr>
          <a:xfrm>
            <a:off x="5217596" y="5467629"/>
            <a:ext cx="1599269" cy="26957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MyDMS</a:t>
            </a: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Dealer CCB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E211EF28-0632-BBFC-6023-C6E80EE65D6E}"/>
              </a:ext>
            </a:extLst>
          </p:cNvPr>
          <p:cNvSpPr/>
          <p:nvPr/>
        </p:nvSpPr>
        <p:spPr>
          <a:xfrm>
            <a:off x="6893336" y="5210690"/>
            <a:ext cx="1599269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IDS Rollout Support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C2DDF6D-E0D7-B7F0-E07F-22577D5347D7}"/>
              </a:ext>
            </a:extLst>
          </p:cNvPr>
          <p:cNvSpPr/>
          <p:nvPr/>
        </p:nvSpPr>
        <p:spPr>
          <a:xfrm>
            <a:off x="6892504" y="4801841"/>
            <a:ext cx="1599269" cy="360000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CDH Data </a:t>
            </a:r>
            <a:b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Manul Input Support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BA6F8B28-8AC2-0EA8-7D93-8713B3FE109A}"/>
              </a:ext>
            </a:extLst>
          </p:cNvPr>
          <p:cNvSpPr/>
          <p:nvPr/>
        </p:nvSpPr>
        <p:spPr>
          <a:xfrm>
            <a:off x="6873698" y="5565948"/>
            <a:ext cx="1598400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SWOT Preparation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80822915-BA7A-996A-AD44-CBC059F68822}"/>
              </a:ext>
            </a:extLst>
          </p:cNvPr>
          <p:cNvSpPr/>
          <p:nvPr/>
        </p:nvSpPr>
        <p:spPr>
          <a:xfrm>
            <a:off x="10206882" y="3752496"/>
            <a:ext cx="1542592" cy="27876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Team building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98F2F236-B631-BA3C-8737-A61C1C5B0095}"/>
              </a:ext>
            </a:extLst>
          </p:cNvPr>
          <p:cNvSpPr/>
          <p:nvPr/>
        </p:nvSpPr>
        <p:spPr>
          <a:xfrm>
            <a:off x="5211009" y="4092191"/>
            <a:ext cx="1584936" cy="26957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VDC Visit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23" name="화살표: 오각형 22">
            <a:extLst>
              <a:ext uri="{FF2B5EF4-FFF2-40B4-BE49-F238E27FC236}">
                <a16:creationId xmlns:a16="http://schemas.microsoft.com/office/drawing/2014/main" id="{7EF20619-630F-1204-907C-2C22362E547A}"/>
              </a:ext>
            </a:extLst>
          </p:cNvPr>
          <p:cNvSpPr/>
          <p:nvPr/>
        </p:nvSpPr>
        <p:spPr>
          <a:xfrm>
            <a:off x="5233893" y="3104457"/>
            <a:ext cx="4895299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Cloud Study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85DBF61A-2E0D-ACEE-B2FF-4576646AB36C}"/>
              </a:ext>
            </a:extLst>
          </p:cNvPr>
          <p:cNvSpPr/>
          <p:nvPr/>
        </p:nvSpPr>
        <p:spPr>
          <a:xfrm>
            <a:off x="3609022" y="4103100"/>
            <a:ext cx="1597965" cy="26957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SAP RISE UAT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8C1037EE-7C23-DEBE-C5F0-1A0A87CA8DD6}"/>
              </a:ext>
            </a:extLst>
          </p:cNvPr>
          <p:cNvSpPr/>
          <p:nvPr/>
        </p:nvSpPr>
        <p:spPr>
          <a:xfrm>
            <a:off x="8524732" y="4097548"/>
            <a:ext cx="1584936" cy="26957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DC Visit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8C2CB17E-CE35-1540-3E82-F14C6F239E67}"/>
              </a:ext>
            </a:extLst>
          </p:cNvPr>
          <p:cNvSpPr/>
          <p:nvPr/>
        </p:nvSpPr>
        <p:spPr>
          <a:xfrm>
            <a:off x="8524732" y="4420904"/>
            <a:ext cx="1584936" cy="269579"/>
          </a:xfrm>
          <a:prstGeom prst="homePlate">
            <a:avLst/>
          </a:prstGeom>
          <a:solidFill>
            <a:srgbClr val="DDEB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AWS Summit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MWGroupTN Condensed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32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9063DD95-52C5-40AB-4F26-732BB3BE501E}"/>
              </a:ext>
            </a:extLst>
          </p:cNvPr>
          <p:cNvSpPr/>
          <p:nvPr/>
        </p:nvSpPr>
        <p:spPr>
          <a:xfrm>
            <a:off x="470092" y="117194"/>
            <a:ext cx="3600000" cy="27000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MWGroupTN Condensed"/>
                <a:ea typeface="맑은 고딕" panose="020B0503020000020004" pitchFamily="50" charset="-127"/>
                <a:cs typeface="+mn-cs"/>
              </a:rPr>
              <a:t>PR &amp; PO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3F65E64-6294-D8A3-3560-33DDF56720F2}"/>
              </a:ext>
            </a:extLst>
          </p:cNvPr>
          <p:cNvGrpSpPr/>
          <p:nvPr/>
        </p:nvGrpSpPr>
        <p:grpSpPr>
          <a:xfrm>
            <a:off x="375823" y="479514"/>
            <a:ext cx="3597561" cy="2212504"/>
            <a:chOff x="256137" y="854592"/>
            <a:chExt cx="5390519" cy="297642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32AE928-DB89-C89E-4402-34D368881D15}"/>
                </a:ext>
              </a:extLst>
            </p:cNvPr>
            <p:cNvSpPr/>
            <p:nvPr/>
          </p:nvSpPr>
          <p:spPr>
            <a:xfrm>
              <a:off x="256137" y="854592"/>
              <a:ext cx="5390519" cy="2976423"/>
            </a:xfrm>
            <a:prstGeom prst="roundRect">
              <a:avLst>
                <a:gd name="adj" fmla="val 49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WTypeRegular" panose="020B0604020202020204" pitchFamily="34" charset="0"/>
                <a:ea typeface="BMWTypeNext Kr Regular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4FC643-E686-70C6-A24E-E0366DA0F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938" y="1117334"/>
              <a:ext cx="5011703" cy="2713680"/>
            </a:xfrm>
            <a:prstGeom prst="rect">
              <a:avLst/>
            </a:prstGeom>
          </p:spPr>
        </p:pic>
        <p:pic>
          <p:nvPicPr>
            <p:cNvPr id="17" name="Picture 2" descr="SAP 기업 분석, ERP의 지배자, 성장하는 tier 1 독일산 기업 - 내분비내과의사의 투자와 건강">
              <a:extLst>
                <a:ext uri="{FF2B5EF4-FFF2-40B4-BE49-F238E27FC236}">
                  <a16:creationId xmlns:a16="http://schemas.microsoft.com/office/drawing/2014/main" id="{73BD6E5D-2BF1-2B2C-703F-BE90C5D13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191" y="901727"/>
              <a:ext cx="2070921" cy="1025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94576634-B8F9-E215-0163-AB35FDC089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5823" y="2727055"/>
            <a:ext cx="3597561" cy="66868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How the money flows.</a:t>
            </a:r>
            <a:b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Anyways it’s commercial organization.</a:t>
            </a:r>
          </a:p>
          <a:p>
            <a:pPr marL="0" indent="0" algn="ctr">
              <a:buNone/>
            </a:pPr>
            <a:endParaRPr lang="en-US" altLang="ko-KR" b="1" dirty="0">
              <a:solidFill>
                <a:srgbClr val="173B68"/>
              </a:solidFill>
              <a:latin typeface="BMW Group Condensed" panose="020B0606020202020204" pitchFamily="34" charset="0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b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endParaRPr lang="en-US" altLang="ko-KR" b="1" dirty="0">
              <a:solidFill>
                <a:srgbClr val="173B68"/>
              </a:solidFill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C495C8C1-FECC-FE4B-8B63-F6B93BBB2A32}"/>
              </a:ext>
            </a:extLst>
          </p:cNvPr>
          <p:cNvSpPr/>
          <p:nvPr/>
        </p:nvSpPr>
        <p:spPr>
          <a:xfrm>
            <a:off x="4295185" y="117404"/>
            <a:ext cx="3600000" cy="26957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SAP RISE UAT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829250-8CD3-8E79-1D4C-AE8A5ABF0553}"/>
              </a:ext>
            </a:extLst>
          </p:cNvPr>
          <p:cNvGrpSpPr/>
          <p:nvPr/>
        </p:nvGrpSpPr>
        <p:grpSpPr>
          <a:xfrm>
            <a:off x="4227408" y="479513"/>
            <a:ext cx="3638440" cy="2212504"/>
            <a:chOff x="7106237" y="1310709"/>
            <a:chExt cx="4667841" cy="268640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49F3B5D-7859-5B6F-9F9B-F50D8AE93F45}"/>
                </a:ext>
              </a:extLst>
            </p:cNvPr>
            <p:cNvSpPr/>
            <p:nvPr/>
          </p:nvSpPr>
          <p:spPr>
            <a:xfrm>
              <a:off x="7106237" y="1310709"/>
              <a:ext cx="4667841" cy="2686406"/>
            </a:xfrm>
            <a:prstGeom prst="roundRect">
              <a:avLst>
                <a:gd name="adj" fmla="val 49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WTypeRegular" panose="020B0604020202020204" pitchFamily="34" charset="0"/>
                <a:ea typeface="BMWTypeNext Kr Regular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96D5B3B-79B6-E562-B4E0-C08CDA8C0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2949" y="1402545"/>
              <a:ext cx="4201875" cy="2481297"/>
            </a:xfrm>
            <a:prstGeom prst="rect">
              <a:avLst/>
            </a:prstGeom>
          </p:spPr>
        </p:pic>
      </p:grpSp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BFDDAE09-43F2-02BE-B488-DE0DE6D7EEC3}"/>
              </a:ext>
            </a:extLst>
          </p:cNvPr>
          <p:cNvSpPr txBox="1">
            <a:spLocks/>
          </p:cNvSpPr>
          <p:nvPr/>
        </p:nvSpPr>
        <p:spPr>
          <a:xfrm>
            <a:off x="4268287" y="2875577"/>
            <a:ext cx="3597561" cy="371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English Meeting with Colleagues Abroad! </a:t>
            </a:r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3AA092E9-AACA-0FCF-6546-0B298B97613F}"/>
              </a:ext>
            </a:extLst>
          </p:cNvPr>
          <p:cNvSpPr/>
          <p:nvPr/>
        </p:nvSpPr>
        <p:spPr>
          <a:xfrm>
            <a:off x="8123058" y="117194"/>
            <a:ext cx="3600000" cy="26957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IDS Dealer Manual Creation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FA1F25C-378A-D8A0-2411-913B021245C5}"/>
              </a:ext>
            </a:extLst>
          </p:cNvPr>
          <p:cNvSpPr/>
          <p:nvPr/>
        </p:nvSpPr>
        <p:spPr>
          <a:xfrm>
            <a:off x="8119872" y="470685"/>
            <a:ext cx="3638440" cy="2212504"/>
          </a:xfrm>
          <a:prstGeom prst="roundRect">
            <a:avLst>
              <a:gd name="adj" fmla="val 49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WTypeRegular" panose="020B0604020202020204" pitchFamily="34" charset="0"/>
              <a:ea typeface="BMWTypeNext Kr Regular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F7E8114-CE1F-1381-B222-548A5D3B8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838" y="555148"/>
            <a:ext cx="1538694" cy="204357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C812658-58D2-77F9-4566-FDB6B4500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3575" y="555148"/>
            <a:ext cx="1538694" cy="2049577"/>
          </a:xfrm>
          <a:prstGeom prst="rect">
            <a:avLst/>
          </a:prstGeom>
        </p:spPr>
      </p:pic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76AAFF0C-FD00-1AEC-13FD-F597BF07E326}"/>
              </a:ext>
            </a:extLst>
          </p:cNvPr>
          <p:cNvSpPr txBox="1">
            <a:spLocks/>
          </p:cNvSpPr>
          <p:nvPr/>
        </p:nvSpPr>
        <p:spPr>
          <a:xfrm>
            <a:off x="8218616" y="2875577"/>
            <a:ext cx="3597561" cy="3716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Distributed to Numerous Dealers!</a:t>
            </a:r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B4AB7C6E-B198-45A7-E3CF-19B8746F361F}"/>
              </a:ext>
            </a:extLst>
          </p:cNvPr>
          <p:cNvSpPr/>
          <p:nvPr/>
        </p:nvSpPr>
        <p:spPr>
          <a:xfrm>
            <a:off x="8170261" y="3354922"/>
            <a:ext cx="3694269" cy="269579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 err="1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MyDMS</a:t>
            </a:r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 Dealer CCB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A4A1D836-A99F-17DE-E0C0-D2961037FEBC}"/>
              </a:ext>
            </a:extLst>
          </p:cNvPr>
          <p:cNvSpPr/>
          <p:nvPr/>
        </p:nvSpPr>
        <p:spPr>
          <a:xfrm>
            <a:off x="466912" y="3353662"/>
            <a:ext cx="5019488" cy="26958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VDC &amp; RDC &amp; DC Visit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76A078EF-CBA3-637B-5B49-4FF498AE5703}"/>
              </a:ext>
            </a:extLst>
          </p:cNvPr>
          <p:cNvSpPr txBox="1">
            <a:spLocks/>
          </p:cNvSpPr>
          <p:nvPr/>
        </p:nvSpPr>
        <p:spPr>
          <a:xfrm>
            <a:off x="1002826" y="6047814"/>
            <a:ext cx="4416798" cy="668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See how our system is operating in person!</a:t>
            </a:r>
            <a:b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Best Part of My Whole Internship  TBH.. 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D8B7A29-6F1C-2C14-8251-9175A8E0C27F}"/>
              </a:ext>
            </a:extLst>
          </p:cNvPr>
          <p:cNvGrpSpPr/>
          <p:nvPr/>
        </p:nvGrpSpPr>
        <p:grpSpPr>
          <a:xfrm>
            <a:off x="8170261" y="3732202"/>
            <a:ext cx="3588051" cy="2212504"/>
            <a:chOff x="8170261" y="4156932"/>
            <a:chExt cx="3638440" cy="2212504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2C2F9500-C3D5-F868-3435-8296BDE44EBF}"/>
                </a:ext>
              </a:extLst>
            </p:cNvPr>
            <p:cNvSpPr/>
            <p:nvPr/>
          </p:nvSpPr>
          <p:spPr>
            <a:xfrm>
              <a:off x="8170261" y="4156932"/>
              <a:ext cx="3638440" cy="2212504"/>
            </a:xfrm>
            <a:prstGeom prst="roundRect">
              <a:avLst>
                <a:gd name="adj" fmla="val 49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BMWTypeRegular" panose="020B0604020202020204" pitchFamily="34" charset="0"/>
                <a:ea typeface="BMWTypeNext Kr Regular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56F63BE-3B15-A1B4-9B31-9AC8CD059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83131" y="4198772"/>
              <a:ext cx="2868527" cy="2086201"/>
            </a:xfrm>
            <a:prstGeom prst="rect">
              <a:avLst/>
            </a:prstGeom>
          </p:spPr>
        </p:pic>
      </p:grp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DA043BF8-F6A1-D932-39DE-E85481F036AD}"/>
              </a:ext>
            </a:extLst>
          </p:cNvPr>
          <p:cNvSpPr txBox="1">
            <a:spLocks/>
          </p:cNvSpPr>
          <p:nvPr/>
        </p:nvSpPr>
        <p:spPr>
          <a:xfrm>
            <a:off x="8429970" y="6011103"/>
            <a:ext cx="3597561" cy="668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Developer &amp; PM &amp; User</a:t>
            </a:r>
            <a:b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Negotiation? Debate?</a:t>
            </a:r>
          </a:p>
          <a:p>
            <a:pPr marL="0" indent="0" algn="ctr">
              <a:buFont typeface="Wingdings" panose="05000000000000000000" pitchFamily="2" charset="2"/>
              <a:buNone/>
            </a:pPr>
            <a:endParaRPr lang="en-US" altLang="ko-KR" b="1" dirty="0">
              <a:solidFill>
                <a:srgbClr val="173B68"/>
              </a:solidFill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758F3F9-A551-417E-6130-BCF52436F92A}"/>
              </a:ext>
            </a:extLst>
          </p:cNvPr>
          <p:cNvSpPr/>
          <p:nvPr/>
        </p:nvSpPr>
        <p:spPr>
          <a:xfrm>
            <a:off x="374833" y="3774042"/>
            <a:ext cx="5111567" cy="2212504"/>
          </a:xfrm>
          <a:prstGeom prst="roundRect">
            <a:avLst>
              <a:gd name="adj" fmla="val 49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WTypeRegular" panose="020B0604020202020204" pitchFamily="34" charset="0"/>
              <a:ea typeface="BMWTypeNext Kr Regular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FC7E44B-F0F2-4FF6-E913-BF7D96BC86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9700" y="3966067"/>
            <a:ext cx="2393534" cy="1744773"/>
          </a:xfrm>
          <a:prstGeom prst="rect">
            <a:avLst/>
          </a:prstGeom>
        </p:spPr>
      </p:pic>
      <p:sp>
        <p:nvSpPr>
          <p:cNvPr id="52" name="하트 51">
            <a:extLst>
              <a:ext uri="{FF2B5EF4-FFF2-40B4-BE49-F238E27FC236}">
                <a16:creationId xmlns:a16="http://schemas.microsoft.com/office/drawing/2014/main" id="{C9734E7B-414F-64F1-721A-0822F0CA32F1}"/>
              </a:ext>
            </a:extLst>
          </p:cNvPr>
          <p:cNvSpPr/>
          <p:nvPr/>
        </p:nvSpPr>
        <p:spPr>
          <a:xfrm>
            <a:off x="3281722" y="4477768"/>
            <a:ext cx="691662" cy="621323"/>
          </a:xfrm>
          <a:prstGeom prst="hear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화살표: 오각형 54">
            <a:extLst>
              <a:ext uri="{FF2B5EF4-FFF2-40B4-BE49-F238E27FC236}">
                <a16:creationId xmlns:a16="http://schemas.microsoft.com/office/drawing/2014/main" id="{5A054D95-1586-CFEF-CD48-B070E522F1E8}"/>
              </a:ext>
            </a:extLst>
          </p:cNvPr>
          <p:cNvSpPr/>
          <p:nvPr/>
        </p:nvSpPr>
        <p:spPr>
          <a:xfrm>
            <a:off x="5577488" y="3344482"/>
            <a:ext cx="2542383" cy="27876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sz="1200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Team building</a:t>
            </a:r>
            <a:endParaRPr lang="ko-KR" altLang="en-US" sz="1200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CA210264-BF78-5E12-B731-8B209784DEB0}"/>
              </a:ext>
            </a:extLst>
          </p:cNvPr>
          <p:cNvSpPr/>
          <p:nvPr/>
        </p:nvSpPr>
        <p:spPr>
          <a:xfrm>
            <a:off x="5693752" y="3774042"/>
            <a:ext cx="2309853" cy="2177998"/>
          </a:xfrm>
          <a:prstGeom prst="roundRect">
            <a:avLst>
              <a:gd name="adj" fmla="val 49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WTypeRegular" panose="020B0604020202020204" pitchFamily="34" charset="0"/>
              <a:ea typeface="BMWTypeNext Kr Regular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5CB7647-E09A-1BFD-3B66-28A7BDD007F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0159" r="13362"/>
          <a:stretch/>
        </p:blipFill>
        <p:spPr>
          <a:xfrm>
            <a:off x="5756295" y="4031896"/>
            <a:ext cx="2109553" cy="1513066"/>
          </a:xfrm>
          <a:prstGeom prst="rect">
            <a:avLst/>
          </a:prstGeom>
        </p:spPr>
      </p:pic>
      <p:sp>
        <p:nvSpPr>
          <p:cNvPr id="61" name="내용 개체 틀 5">
            <a:extLst>
              <a:ext uri="{FF2B5EF4-FFF2-40B4-BE49-F238E27FC236}">
                <a16:creationId xmlns:a16="http://schemas.microsoft.com/office/drawing/2014/main" id="{5617FEA6-2CED-3602-3417-FA46B1F4BC5E}"/>
              </a:ext>
            </a:extLst>
          </p:cNvPr>
          <p:cNvSpPr txBox="1">
            <a:spLocks/>
          </p:cNvSpPr>
          <p:nvPr/>
        </p:nvSpPr>
        <p:spPr>
          <a:xfrm>
            <a:off x="4716398" y="6002104"/>
            <a:ext cx="4416798" cy="6686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Brining Energy from Han River</a:t>
            </a:r>
            <a:b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</a:br>
            <a:r>
              <a:rPr lang="en-US" altLang="ko-KR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to Office!</a:t>
            </a:r>
          </a:p>
        </p:txBody>
      </p:sp>
      <p:pic>
        <p:nvPicPr>
          <p:cNvPr id="62" name="그림 개체 틀 10">
            <a:extLst>
              <a:ext uri="{FF2B5EF4-FFF2-40B4-BE49-F238E27FC236}">
                <a16:creationId xmlns:a16="http://schemas.microsoft.com/office/drawing/2014/main" id="{02CBBED2-5500-146F-3309-6F77761F7FD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236" r="5236"/>
          <a:stretch>
            <a:fillRect/>
          </a:stretch>
        </p:blipFill>
        <p:spPr>
          <a:xfrm>
            <a:off x="545750" y="3982056"/>
            <a:ext cx="2156193" cy="1744773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6763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9063DD95-52C5-40AB-4F26-732BB3BE501E}"/>
              </a:ext>
            </a:extLst>
          </p:cNvPr>
          <p:cNvSpPr/>
          <p:nvPr/>
        </p:nvSpPr>
        <p:spPr>
          <a:xfrm>
            <a:off x="668230" y="201807"/>
            <a:ext cx="10828446" cy="353341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b="1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GCS (GETCHA Scraper) Development</a:t>
            </a:r>
            <a:endParaRPr lang="ko-KR" altLang="en-US" b="1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FA1F25C-378A-D8A0-2411-913B021245C5}"/>
              </a:ext>
            </a:extLst>
          </p:cNvPr>
          <p:cNvSpPr/>
          <p:nvPr/>
        </p:nvSpPr>
        <p:spPr>
          <a:xfrm>
            <a:off x="668229" y="1471390"/>
            <a:ext cx="10828446" cy="4386485"/>
          </a:xfrm>
          <a:prstGeom prst="roundRect">
            <a:avLst>
              <a:gd name="adj" fmla="val 49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WTypeRegular" panose="020B0604020202020204" pitchFamily="34" charset="0"/>
              <a:ea typeface="BMWTypeNext Kr Regula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3F4457-A9EE-D536-BAE2-8C66EC5EE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259" y="2653350"/>
            <a:ext cx="5712163" cy="27332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0A4334-FBD5-33D5-6F7D-888E46296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051" y="608361"/>
            <a:ext cx="1419118" cy="1260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7ED00-606E-69BD-4569-3F562DFF766E}"/>
              </a:ext>
            </a:extLst>
          </p:cNvPr>
          <p:cNvSpPr txBox="1"/>
          <p:nvPr/>
        </p:nvSpPr>
        <p:spPr>
          <a:xfrm>
            <a:off x="2172217" y="697261"/>
            <a:ext cx="784756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lang="en-US" altLang="ko-KR" sz="1600" i="0" dirty="0">
                <a:solidFill>
                  <a:srgbClr val="172B4D"/>
                </a:solidFill>
                <a:effectLst/>
                <a:latin typeface="+mj-lt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Python-based web scraper (Similar to RPA) that automatically collects discount information for imported car brands from the GETCHA website (mobile) </a:t>
            </a:r>
            <a:br>
              <a:rPr lang="en-US" altLang="ko-KR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and saves the data as an Excel file.</a:t>
            </a:r>
            <a:endParaRPr lang="ko-KR" altLang="en-US" dirty="0">
              <a:solidFill>
                <a:srgbClr val="000000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DBE4DFD-D9A7-88AB-77F1-0150326FA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31" y="1567868"/>
            <a:ext cx="4972176" cy="31229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E18157C-AE33-8F43-A14F-732491299F12}"/>
              </a:ext>
            </a:extLst>
          </p:cNvPr>
          <p:cNvSpPr txBox="1"/>
          <p:nvPr/>
        </p:nvSpPr>
        <p:spPr>
          <a:xfrm>
            <a:off x="2267467" y="5941889"/>
            <a:ext cx="784756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172B4D"/>
                </a:solidFill>
                <a:latin typeface="+mj-lt"/>
                <a:ea typeface="맑은 고딕" panose="020B0503020000020004" pitchFamily="50" charset="-127"/>
              </a:rPr>
              <a:t>Developed started from the request of Sales Intern Wi Donghyun.</a:t>
            </a:r>
            <a:br>
              <a:rPr lang="en-US" altLang="ko-KR" sz="1600" dirty="0">
                <a:solidFill>
                  <a:srgbClr val="172B4D"/>
                </a:solidFill>
                <a:latin typeface="+mj-lt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srgbClr val="172B4D"/>
                </a:solidFill>
                <a:latin typeface="+mj-lt"/>
                <a:ea typeface="맑은 고딕" panose="020B0503020000020004" pitchFamily="50" charset="-127"/>
              </a:rPr>
              <a:t>Current User: Sales Manager Ryu Gayoung.</a:t>
            </a:r>
            <a:endParaRPr lang="ko-KR" altLang="en-US" dirty="0">
              <a:solidFill>
                <a:srgbClr val="00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화살표: 위로 굽음 22">
            <a:extLst>
              <a:ext uri="{FF2B5EF4-FFF2-40B4-BE49-F238E27FC236}">
                <a16:creationId xmlns:a16="http://schemas.microsoft.com/office/drawing/2014/main" id="{0D4A6D3E-34DC-24CD-BE5D-EF8F03EBB965}"/>
              </a:ext>
            </a:extLst>
          </p:cNvPr>
          <p:cNvSpPr/>
          <p:nvPr/>
        </p:nvSpPr>
        <p:spPr>
          <a:xfrm rot="5400000">
            <a:off x="4198749" y="3732024"/>
            <a:ext cx="500270" cy="2417931"/>
          </a:xfrm>
          <a:prstGeom prst="bentUp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34D70E-19AF-0F83-191E-7ADA70E16213}"/>
              </a:ext>
            </a:extLst>
          </p:cNvPr>
          <p:cNvSpPr txBox="1"/>
          <p:nvPr/>
        </p:nvSpPr>
        <p:spPr>
          <a:xfrm>
            <a:off x="4653714" y="1922248"/>
            <a:ext cx="784756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lang="en-US" altLang="ko-KR" sz="1600" b="1" i="0" u="sng" dirty="0">
                <a:solidFill>
                  <a:srgbClr val="172B4D"/>
                </a:solidFill>
                <a:latin typeface="+mj-lt"/>
              </a:rPr>
              <a:t>https://gcs.bmwkr.ap-northeast-2.aws.cloud.bmw/</a:t>
            </a:r>
            <a:endParaRPr lang="ko-KR" altLang="en-US" b="1" u="sng" dirty="0">
              <a:solidFill>
                <a:srgbClr val="000000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83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9063DD95-52C5-40AB-4F26-732BB3BE501E}"/>
              </a:ext>
            </a:extLst>
          </p:cNvPr>
          <p:cNvSpPr/>
          <p:nvPr/>
        </p:nvSpPr>
        <p:spPr>
          <a:xfrm>
            <a:off x="668230" y="201807"/>
            <a:ext cx="10828446" cy="353341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 defTabSz="914492" latinLnBrk="0"/>
            <a:r>
              <a:rPr lang="en-US" altLang="ko-KR" b="1" dirty="0">
                <a:solidFill>
                  <a:srgbClr val="000000"/>
                </a:solidFill>
                <a:latin typeface="BMWGroupTN Condensed"/>
                <a:ea typeface="맑은 고딕" panose="020B0503020000020004" pitchFamily="50" charset="-127"/>
              </a:rPr>
              <a:t>GCS (GETCHA Scraper) Development</a:t>
            </a:r>
            <a:endParaRPr lang="ko-KR" altLang="en-US" b="1" dirty="0">
              <a:solidFill>
                <a:srgbClr val="000000"/>
              </a:solidFill>
              <a:latin typeface="BMWGroupTN Condensed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FA1F25C-378A-D8A0-2411-913B021245C5}"/>
              </a:ext>
            </a:extLst>
          </p:cNvPr>
          <p:cNvSpPr/>
          <p:nvPr/>
        </p:nvSpPr>
        <p:spPr>
          <a:xfrm>
            <a:off x="534879" y="1531871"/>
            <a:ext cx="10828446" cy="5015135"/>
          </a:xfrm>
          <a:prstGeom prst="roundRect">
            <a:avLst>
              <a:gd name="adj" fmla="val 494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WTypeRegular" panose="020B0604020202020204" pitchFamily="34" charset="0"/>
              <a:ea typeface="BMWTypeNext Kr Regula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34D70E-19AF-0F83-191E-7ADA70E16213}"/>
              </a:ext>
            </a:extLst>
          </p:cNvPr>
          <p:cNvSpPr txBox="1"/>
          <p:nvPr/>
        </p:nvSpPr>
        <p:spPr>
          <a:xfrm>
            <a:off x="2405814" y="1647376"/>
            <a:ext cx="784756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lang="en-US" altLang="ko-KR" sz="1600" b="1" i="0" u="sng" dirty="0">
                <a:solidFill>
                  <a:srgbClr val="172B4D"/>
                </a:solidFill>
                <a:latin typeface="+mj-lt"/>
              </a:rPr>
              <a:t>https://gcs.bmwkr.ap-northeast-2.aws.cloud.bmw/</a:t>
            </a:r>
            <a:endParaRPr lang="ko-KR" altLang="en-US" b="1" u="sng" dirty="0">
              <a:solidFill>
                <a:srgbClr val="000000"/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AD4B7-EBD7-9D0B-7D9F-38364711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724" y="2539757"/>
            <a:ext cx="5487903" cy="3308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2D672A-311D-C9D4-E714-8E90BE9C2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0" y="3837947"/>
            <a:ext cx="4999146" cy="2184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22F70E-6DFF-3001-7009-64C3C5A92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944" y="1923070"/>
            <a:ext cx="2175892" cy="1932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DE6564-30D8-5EC5-2AA6-B8E55C05925A}"/>
              </a:ext>
            </a:extLst>
          </p:cNvPr>
          <p:cNvSpPr txBox="1"/>
          <p:nvPr/>
        </p:nvSpPr>
        <p:spPr>
          <a:xfrm>
            <a:off x="2172217" y="697261"/>
            <a:ext cx="7847565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rgbClr val="035970"/>
              </a:buClr>
              <a:buSzTx/>
              <a:buFontTx/>
              <a:buNone/>
              <a:tabLst/>
              <a:defRPr/>
            </a:pPr>
            <a:r>
              <a:rPr lang="en-US" altLang="ko-KR" sz="1600" i="0" dirty="0">
                <a:solidFill>
                  <a:srgbClr val="172B4D"/>
                </a:solidFill>
                <a:effectLst/>
                <a:latin typeface="+mj-lt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Python-based web scraper (Similar to RPA) that automatically collects discount information for imported car brands from the GETCHA website (mobile) </a:t>
            </a:r>
            <a:br>
              <a:rPr lang="en-US" altLang="ko-KR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and saves the data as an Excel file.</a:t>
            </a:r>
            <a:endParaRPr lang="ko-KR" altLang="en-US" dirty="0">
              <a:solidFill>
                <a:srgbClr val="000000"/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052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모델 19" descr="A stone and wood pedestal">
                <a:extLst>
                  <a:ext uri="{FF2B5EF4-FFF2-40B4-BE49-F238E27FC236}">
                    <a16:creationId xmlns:a16="http://schemas.microsoft.com/office/drawing/2014/main" id="{935D7858-DAEF-8A32-39D0-5F635B622F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9419321"/>
                  </p:ext>
                </p:extLst>
              </p:nvPr>
            </p:nvGraphicFramePr>
            <p:xfrm>
              <a:off x="812347" y="4030153"/>
              <a:ext cx="2830321" cy="52641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30321" cy="5264105"/>
                    </a:xfrm>
                    <a:prstGeom prst="rect">
                      <a:avLst/>
                    </a:prstGeom>
                  </am3d:spPr>
                  <am3d:camera>
                    <am3d:pos x="0" y="0" z="52608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8" d="1000000"/>
                    <am3d:preTrans dx="664206" dy="-117564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55401" ay="2247298" az="20192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모델 19" descr="A stone and wood pedestal">
                <a:extLst>
                  <a:ext uri="{FF2B5EF4-FFF2-40B4-BE49-F238E27FC236}">
                    <a16:creationId xmlns:a16="http://schemas.microsoft.com/office/drawing/2014/main" id="{935D7858-DAEF-8A32-39D0-5F635B622F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347" y="4030153"/>
                <a:ext cx="2830321" cy="526410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제목 5">
            <a:extLst>
              <a:ext uri="{FF2B5EF4-FFF2-40B4-BE49-F238E27FC236}">
                <a16:creationId xmlns:a16="http://schemas.microsoft.com/office/drawing/2014/main" id="{2A5C7280-DB6C-420B-2CFD-0AE1534FF78C}"/>
              </a:ext>
            </a:extLst>
          </p:cNvPr>
          <p:cNvSpPr txBox="1">
            <a:spLocks/>
          </p:cNvSpPr>
          <p:nvPr/>
        </p:nvSpPr>
        <p:spPr>
          <a:xfrm>
            <a:off x="488947" y="347184"/>
            <a:ext cx="11224684" cy="49244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>
                <a:latin typeface="+mn-lt"/>
                <a:ea typeface="맑은 고딕" panose="020B0503020000020004" pitchFamily="50" charset="-127"/>
              </a:rPr>
              <a:t>What I’ve gained</a:t>
            </a:r>
            <a:endParaRPr lang="ko-KR" altLang="en-US" sz="3200" dirty="0">
              <a:latin typeface="+mn-lt"/>
              <a:ea typeface="맑은 고딕" panose="020B0503020000020004" pitchFamily="50" charset="-127"/>
            </a:endParaRPr>
          </a:p>
        </p:txBody>
      </p:sp>
      <p:pic>
        <p:nvPicPr>
          <p:cNvPr id="8" name="Picture 2" descr="Build Confidence &amp; Self-Esteem | Therapist Tips That Work">
            <a:extLst>
              <a:ext uri="{FF2B5EF4-FFF2-40B4-BE49-F238E27FC236}">
                <a16:creationId xmlns:a16="http://schemas.microsoft.com/office/drawing/2014/main" id="{8426F2D3-17C3-1435-5619-CEA2066CF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892" y="724001"/>
            <a:ext cx="3083664" cy="213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18F42D-4241-43CE-E876-2E8EE3D24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945" y="1610648"/>
            <a:ext cx="1817087" cy="213572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모델 9" descr="A stone and wood pedestal">
                <a:extLst>
                  <a:ext uri="{FF2B5EF4-FFF2-40B4-BE49-F238E27FC236}">
                    <a16:creationId xmlns:a16="http://schemas.microsoft.com/office/drawing/2014/main" id="{EC4FD348-F02D-C250-D7D2-3A680F61F9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3420071"/>
                  </p:ext>
                </p:extLst>
              </p:nvPr>
            </p:nvGraphicFramePr>
            <p:xfrm>
              <a:off x="4653549" y="2960555"/>
              <a:ext cx="2830321" cy="52641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30321" cy="5264105"/>
                    </a:xfrm>
                    <a:prstGeom prst="rect">
                      <a:avLst/>
                    </a:prstGeom>
                  </am3d:spPr>
                  <am3d:camera>
                    <am3d:pos x="0" y="0" z="52608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8" d="1000000"/>
                    <am3d:preTrans dx="664206" dy="-117564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55401" ay="2247298" az="20192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모델 9" descr="A stone and wood pedestal">
                <a:extLst>
                  <a:ext uri="{FF2B5EF4-FFF2-40B4-BE49-F238E27FC236}">
                    <a16:creationId xmlns:a16="http://schemas.microsoft.com/office/drawing/2014/main" id="{EC4FD348-F02D-C250-D7D2-3A680F61F9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3549" y="2960555"/>
                <a:ext cx="2830321" cy="526410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5541794D-09EA-5E33-EE79-4C2D3D146121}"/>
              </a:ext>
            </a:extLst>
          </p:cNvPr>
          <p:cNvSpPr txBox="1">
            <a:spLocks/>
          </p:cNvSpPr>
          <p:nvPr/>
        </p:nvSpPr>
        <p:spPr>
          <a:xfrm>
            <a:off x="4193444" y="3146443"/>
            <a:ext cx="3805111" cy="1434094"/>
          </a:xfrm>
          <a:prstGeom prst="rect">
            <a:avLst/>
          </a:prstGeom>
        </p:spPr>
        <p:txBody>
          <a:bodyPr anchor="ctr"/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3600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CONFIDENCE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3200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The most valuable thing I’ve gained</a:t>
            </a:r>
            <a:r>
              <a:rPr lang="en-US" altLang="ko-KR" sz="3200" b="1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모델 14" descr="A stone and wood pedestal">
                <a:extLst>
                  <a:ext uri="{FF2B5EF4-FFF2-40B4-BE49-F238E27FC236}">
                    <a16:creationId xmlns:a16="http://schemas.microsoft.com/office/drawing/2014/main" id="{5133A79D-DBA3-E31B-497A-1ADDA6E75F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0102786"/>
                  </p:ext>
                </p:extLst>
              </p:nvPr>
            </p:nvGraphicFramePr>
            <p:xfrm>
              <a:off x="8549329" y="3927530"/>
              <a:ext cx="2830321" cy="52641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30321" cy="5264105"/>
                    </a:xfrm>
                    <a:prstGeom prst="rect">
                      <a:avLst/>
                    </a:prstGeom>
                  </am3d:spPr>
                  <am3d:camera>
                    <am3d:pos x="0" y="0" z="526086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8" d="1000000"/>
                    <am3d:preTrans dx="664206" dy="-1175645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55401" ay="2247298" az="20192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모델 14" descr="A stone and wood pedestal">
                <a:extLst>
                  <a:ext uri="{FF2B5EF4-FFF2-40B4-BE49-F238E27FC236}">
                    <a16:creationId xmlns:a16="http://schemas.microsoft.com/office/drawing/2014/main" id="{5133A79D-DBA3-E31B-497A-1ADDA6E75F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9329" y="3927530"/>
                <a:ext cx="2830321" cy="5264105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07D6486C-59C7-DA64-668C-BDB5E751BF7A}"/>
              </a:ext>
            </a:extLst>
          </p:cNvPr>
          <p:cNvSpPr txBox="1">
            <a:spLocks/>
          </p:cNvSpPr>
          <p:nvPr/>
        </p:nvSpPr>
        <p:spPr>
          <a:xfrm>
            <a:off x="7998553" y="3927530"/>
            <a:ext cx="3805111" cy="1434094"/>
          </a:xfrm>
          <a:prstGeom prst="rect">
            <a:avLst/>
          </a:prstGeom>
        </p:spPr>
        <p:txBody>
          <a:bodyPr anchor="ctr"/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3600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Love with BMW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3200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The GOAT</a:t>
            </a:r>
            <a:r>
              <a:rPr lang="en-US" altLang="ko-KR" sz="3200" b="1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.</a:t>
            </a:r>
            <a:endParaRPr lang="en-US" altLang="ko-KR" sz="2400" dirty="0"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634D4ACC-7255-6137-B2F2-1E111AF6E368}"/>
              </a:ext>
            </a:extLst>
          </p:cNvPr>
          <p:cNvSpPr txBox="1">
            <a:spLocks/>
          </p:cNvSpPr>
          <p:nvPr/>
        </p:nvSpPr>
        <p:spPr>
          <a:xfrm>
            <a:off x="288220" y="3927530"/>
            <a:ext cx="3805111" cy="1434094"/>
          </a:xfrm>
          <a:prstGeom prst="rect">
            <a:avLst/>
          </a:prstGeom>
        </p:spPr>
        <p:txBody>
          <a:bodyPr anchor="ctr"/>
          <a:lstStyle>
            <a:lvl1pPr marL="1908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16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24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32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4000" indent="-19080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BMW Group Condensed" panose="020B0606020202020204" pitchFamily="34" charset="0"/>
              <a:buChar char="-"/>
              <a:defRPr lang="de-DE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3600" b="1" dirty="0">
                <a:solidFill>
                  <a:srgbClr val="173B68"/>
                </a:solidFill>
                <a:latin typeface="BMW Group Condensed" panose="020B0606020202020204" pitchFamily="34" charset="0"/>
                <a:ea typeface="맑은 고딕" panose="020B0503020000020004" pitchFamily="50" charset="-127"/>
              </a:rPr>
              <a:t>Love with IT.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3200" dirty="0">
                <a:latin typeface="BMW Group Condensed" panose="020B0606020202020204" pitchFamily="34" charset="0"/>
                <a:ea typeface="맑은 고딕" panose="020B0503020000020004" pitchFamily="50" charset="-127"/>
              </a:rPr>
              <a:t>As my career path.</a:t>
            </a:r>
            <a:endParaRPr lang="en-US" altLang="ko-KR" sz="2400" dirty="0">
              <a:latin typeface="BMW Group Condensed" panose="020B0606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EFA7581-5DCE-4C46-A137-50DAB57A0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91" y="1791862"/>
            <a:ext cx="2863367" cy="189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619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MW Group 2021">
  <a:themeElements>
    <a:clrScheme name="BMW Group 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BMW Group 2021">
      <a:majorFont>
        <a:latin typeface="BMWGroupTN Condensed"/>
        <a:ea typeface=""/>
        <a:cs typeface=""/>
      </a:majorFont>
      <a:minorFont>
        <a:latin typeface="BMWGroupTN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miter lim="800000"/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chemeClr val="tx2"/>
          </a:buClr>
          <a:buFontTx/>
          <a:buNone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Blue">
      <a:srgbClr val="035970"/>
    </a:custClr>
    <a:custClr name="Night Blue">
      <a:srgbClr val="173B68"/>
    </a:custClr>
    <a:custClr name="Sky Blue">
      <a:srgbClr val="7B9AC0"/>
    </a:custClr>
    <a:custClr name="Turquoise">
      <a:srgbClr val="009A97"/>
    </a:custClr>
    <a:custClr name="Yellow">
      <a:srgbClr val="FAD022"/>
    </a:custClr>
    <a:custClr name="Orange">
      <a:srgbClr val="E96D0C"/>
    </a:custClr>
    <a:custClr name="Purple">
      <a:srgbClr val="8D1E77"/>
    </a:custClr>
    <a:custClr name="Red">
      <a:srgbClr val="AC1640"/>
    </a:custClr>
    <a:custClr name="Cyan">
      <a:srgbClr val="079EDA"/>
    </a:custClr>
    <a:custClr name="Green">
      <a:srgbClr val="508130"/>
    </a:custClr>
    <a:custClr name="Ocean Blue darker">
      <a:srgbClr val="024152"/>
    </a:custClr>
    <a:custClr name="Night Blue darker">
      <a:srgbClr val="133155"/>
    </a:custClr>
    <a:custClr name="Sky Blue darker">
      <a:srgbClr val="5179A9"/>
    </a:custClr>
    <a:custClr name="Turquoise darker">
      <a:srgbClr val="00777A"/>
    </a:custClr>
    <a:custClr name="Yellow darker">
      <a:srgbClr val="D2A000"/>
    </a:custClr>
    <a:custClr name="Orange darker">
      <a:srgbClr val="AF5009"/>
    </a:custClr>
    <a:custClr name="Purple darker">
      <a:srgbClr val="6B175B"/>
    </a:custClr>
    <a:custClr name="Red darker">
      <a:srgbClr val="76102D"/>
    </a:custClr>
    <a:custClr name="Cyan darker">
      <a:srgbClr val="05709B"/>
    </a:custClr>
    <a:custClr name="Green darker">
      <a:srgbClr val="365620"/>
    </a:custClr>
    <a:custClr name="Ocean Blue 30% lighter">
      <a:srgbClr val="4F8B9B"/>
    </a:custClr>
    <a:custClr name="Night Blue 30% lighter">
      <a:srgbClr val="687F9D"/>
    </a:custClr>
    <a:custClr name="Sky Blue 30% lighter">
      <a:srgbClr val="A8BED4"/>
    </a:custClr>
    <a:custClr name="Turquoise 30% lighter">
      <a:srgbClr val="66C2C1"/>
    </a:custClr>
    <a:custClr name="Yellow 30% lighter">
      <a:srgbClr val="FCE37A"/>
    </a:custClr>
    <a:custClr name="Orange 30% lighter">
      <a:srgbClr val="F69954"/>
    </a:custClr>
    <a:custClr name="Purple 30% lighter">
      <a:srgbClr val="BB78AD"/>
    </a:custClr>
    <a:custClr name="Red 30% lighter">
      <a:srgbClr val="CD738C"/>
    </a:custClr>
    <a:custClr name="Cyan 30% lighter">
      <a:srgbClr val="6DCBF1"/>
    </a:custClr>
    <a:custClr name="Green 30% lighter">
      <a:srgbClr val="8BB86D"/>
    </a:custClr>
    <a:custClr name="Ocean Blue 60% lighter">
      <a:srgbClr val="A7C5CD"/>
    </a:custClr>
    <a:custClr name="Night Blue 60% lighter">
      <a:srgbClr val="B9C4D1"/>
    </a:custClr>
    <a:custClr name="Sky Blue 60% lighter">
      <a:srgbClr val="D0DDE8"/>
    </a:custClr>
    <a:custClr name="Turquoise 60% lighter">
      <a:srgbClr val="B2E0E0"/>
    </a:custClr>
    <a:custClr name="Yellow 60% lighter">
      <a:srgbClr val="FDF1BC"/>
    </a:custClr>
    <a:custClr name="Orange 60% lighter">
      <a:srgbClr val="FBCCA9"/>
    </a:custClr>
    <a:custClr name="Purple 60% lighter">
      <a:srgbClr val="DDBBD6"/>
    </a:custClr>
    <a:custClr name="Red 60% lighter">
      <a:srgbClr val="E6B9C5"/>
    </a:custClr>
    <a:custClr name="Cyan 60% lighter">
      <a:srgbClr val="B1E7FD"/>
    </a:custClr>
    <a:custClr name="Green 60% lighter">
      <a:srgbClr val="C9DEBB"/>
    </a:custClr>
  </a:custClrLst>
  <a:extLst>
    <a:ext uri="{05A4C25C-085E-4340-85A3-A5531E510DB2}">
      <thm15:themeFamily xmlns:thm15="http://schemas.microsoft.com/office/thememl/2012/main" name="BLANK - Logo Legibility_2.pptx" id="{8B48DFBA-F3A5-47FE-8116-0F152EAA5068}" vid="{EF0C07A0-9125-4B0E-9BCC-C6F86E73A63D}"/>
    </a:ext>
  </a:extLst>
</a:theme>
</file>

<file path=ppt/theme/theme3.xml><?xml version="1.0" encoding="utf-8"?>
<a:theme xmlns:a="http://schemas.openxmlformats.org/drawingml/2006/main" name="2_BMW Group 2021">
  <a:themeElements>
    <a:clrScheme name="BMW Group 21">
      <a:dk1>
        <a:srgbClr val="000000"/>
      </a:dk1>
      <a:lt1>
        <a:srgbClr val="FFFFFF"/>
      </a:lt1>
      <a:dk2>
        <a:srgbClr val="035970"/>
      </a:dk2>
      <a:lt2>
        <a:srgbClr val="92A2BD"/>
      </a:lt2>
      <a:accent1>
        <a:srgbClr val="548D9E"/>
      </a:accent1>
      <a:accent2>
        <a:srgbClr val="85ACB9"/>
      </a:accent2>
      <a:accent3>
        <a:srgbClr val="ABC4CF"/>
      </a:accent3>
      <a:accent4>
        <a:srgbClr val="C8D7E0"/>
      </a:accent4>
      <a:accent5>
        <a:srgbClr val="DEE5EC"/>
      </a:accent5>
      <a:accent6>
        <a:srgbClr val="E8EBF1"/>
      </a:accent6>
      <a:hlink>
        <a:srgbClr val="000000"/>
      </a:hlink>
      <a:folHlink>
        <a:srgbClr val="000000"/>
      </a:folHlink>
    </a:clrScheme>
    <a:fontScheme name="BMW Group 2021">
      <a:majorFont>
        <a:latin typeface="BMWGroupTN Condensed"/>
        <a:ea typeface=""/>
        <a:cs typeface=""/>
      </a:majorFont>
      <a:minorFont>
        <a:latin typeface="BMWGroupTN Condensed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 w="19050">
          <a:noFill/>
          <a:miter lim="800000"/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>
            <a:schemeClr val="tx2"/>
          </a:buClr>
          <a:buFontTx/>
          <a:buNone/>
          <a:defRPr sz="1800" kern="120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Blue">
      <a:srgbClr val="035970"/>
    </a:custClr>
    <a:custClr name="Night Blue">
      <a:srgbClr val="173B68"/>
    </a:custClr>
    <a:custClr name="Sky Blue">
      <a:srgbClr val="7B9AC0"/>
    </a:custClr>
    <a:custClr name="Turquoise">
      <a:srgbClr val="009A97"/>
    </a:custClr>
    <a:custClr name="Yellow">
      <a:srgbClr val="FAD022"/>
    </a:custClr>
    <a:custClr name="Orange">
      <a:srgbClr val="E96D0C"/>
    </a:custClr>
    <a:custClr name="Purple">
      <a:srgbClr val="8D1E77"/>
    </a:custClr>
    <a:custClr name="Red">
      <a:srgbClr val="AC1640"/>
    </a:custClr>
    <a:custClr name="Cyan">
      <a:srgbClr val="079EDA"/>
    </a:custClr>
    <a:custClr name="Green">
      <a:srgbClr val="508130"/>
    </a:custClr>
    <a:custClr name="Ocean Blue darker">
      <a:srgbClr val="024152"/>
    </a:custClr>
    <a:custClr name="Night Blue darker">
      <a:srgbClr val="133155"/>
    </a:custClr>
    <a:custClr name="Sky Blue darker">
      <a:srgbClr val="5179A9"/>
    </a:custClr>
    <a:custClr name="Turquoise darker">
      <a:srgbClr val="00777A"/>
    </a:custClr>
    <a:custClr name="Yellow darker">
      <a:srgbClr val="D2A000"/>
    </a:custClr>
    <a:custClr name="Orange darker">
      <a:srgbClr val="AF5009"/>
    </a:custClr>
    <a:custClr name="Purple darker">
      <a:srgbClr val="6B175B"/>
    </a:custClr>
    <a:custClr name="Red darker">
      <a:srgbClr val="76102D"/>
    </a:custClr>
    <a:custClr name="Cyan darker">
      <a:srgbClr val="05709B"/>
    </a:custClr>
    <a:custClr name="Green darker">
      <a:srgbClr val="365620"/>
    </a:custClr>
    <a:custClr name="Ocean Blue 30% lighter">
      <a:srgbClr val="4F8B9B"/>
    </a:custClr>
    <a:custClr name="Night Blue 30% lighter">
      <a:srgbClr val="687F9D"/>
    </a:custClr>
    <a:custClr name="Sky Blue 30% lighter">
      <a:srgbClr val="A8BED4"/>
    </a:custClr>
    <a:custClr name="Turquoise 30% lighter">
      <a:srgbClr val="66C2C1"/>
    </a:custClr>
    <a:custClr name="Yellow 30% lighter">
      <a:srgbClr val="FCE37A"/>
    </a:custClr>
    <a:custClr name="Orange 30% lighter">
      <a:srgbClr val="F69954"/>
    </a:custClr>
    <a:custClr name="Purple 30% lighter">
      <a:srgbClr val="BB78AD"/>
    </a:custClr>
    <a:custClr name="Red 30% lighter">
      <a:srgbClr val="CD738C"/>
    </a:custClr>
    <a:custClr name="Cyan 30% lighter">
      <a:srgbClr val="6DCBF1"/>
    </a:custClr>
    <a:custClr name="Green 30% lighter">
      <a:srgbClr val="8BB86D"/>
    </a:custClr>
    <a:custClr name="Ocean Blue 60% lighter">
      <a:srgbClr val="A7C5CD"/>
    </a:custClr>
    <a:custClr name="Night Blue 60% lighter">
      <a:srgbClr val="B9C4D1"/>
    </a:custClr>
    <a:custClr name="Sky Blue 60% lighter">
      <a:srgbClr val="D0DDE8"/>
    </a:custClr>
    <a:custClr name="Turquoise 60% lighter">
      <a:srgbClr val="B2E0E0"/>
    </a:custClr>
    <a:custClr name="Yellow 60% lighter">
      <a:srgbClr val="FDF1BC"/>
    </a:custClr>
    <a:custClr name="Orange 60% lighter">
      <a:srgbClr val="FBCCA9"/>
    </a:custClr>
    <a:custClr name="Purple 60% lighter">
      <a:srgbClr val="DDBBD6"/>
    </a:custClr>
    <a:custClr name="Red 60% lighter">
      <a:srgbClr val="E6B9C5"/>
    </a:custClr>
    <a:custClr name="Cyan 60% lighter">
      <a:srgbClr val="B1E7FD"/>
    </a:custClr>
    <a:custClr name="Green 60% lighter">
      <a:srgbClr val="C9DEBB"/>
    </a:custClr>
  </a:custClrLst>
  <a:extLst>
    <a:ext uri="{05A4C25C-085E-4340-85A3-A5531E510DB2}">
      <thm15:themeFamily xmlns:thm15="http://schemas.microsoft.com/office/thememl/2012/main" name="BMW Group 2021" id="{BC5C2D5E-60A6-4966-95B0-EE9BA1246145}" vid="{29941E0A-68EE-4A6E-988A-4CF164824C13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Office PowerPoint</Application>
  <PresentationFormat>와이드스크린</PresentationFormat>
  <Paragraphs>189</Paragraphs>
  <Slides>24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BMWGroupTN Condensed Pro</vt:lpstr>
      <vt:lpstr>맑은 고딕</vt:lpstr>
      <vt:lpstr>Arial</vt:lpstr>
      <vt:lpstr>BMW Group Condensed</vt:lpstr>
      <vt:lpstr>BMWGroupTN Condensed</vt:lpstr>
      <vt:lpstr>BMWTypeRegular</vt:lpstr>
      <vt:lpstr>Wingdings</vt:lpstr>
      <vt:lpstr>Office 테마</vt:lpstr>
      <vt:lpstr>BMW Group 2021</vt:lpstr>
      <vt:lpstr>2_BMW Group 2021</vt:lpstr>
      <vt:lpstr>think-cell Folie</vt:lpstr>
      <vt:lpstr>think-cell Slide</vt:lpstr>
      <vt:lpstr>2025 1st Half internship program</vt:lpstr>
      <vt:lpstr>2025 1st half internship Overview</vt:lpstr>
      <vt:lpstr>IT BUDGET &amp; TEAM BETTY SHIN</vt:lpstr>
      <vt:lpstr>My INITIAL goals for the internship</vt:lpstr>
      <vt:lpstr>What I’ve done Over the Past 6 Months</vt:lpstr>
      <vt:lpstr>PowerPoint 프레젠테이션</vt:lpstr>
      <vt:lpstr>PowerPoint 프레젠테이션</vt:lpstr>
      <vt:lpstr>PowerPoint 프레젠테이션</vt:lpstr>
      <vt:lpstr>PowerPoint 프레젠테이션</vt:lpstr>
      <vt:lpstr>IT INFRASTRUCTURE RYU DONGHYUN</vt:lpstr>
      <vt:lpstr>My goals for the internship</vt:lpstr>
      <vt:lpstr>What I’ve done Over the Past 6 Months</vt:lpstr>
      <vt:lpstr>What I’ve done Over the Past 6 Months</vt:lpstr>
      <vt:lpstr>What I’ve done Over the Past 6 Months</vt:lpstr>
      <vt:lpstr>What I’ve done Over the Past 6 Months</vt:lpstr>
      <vt:lpstr>What I’ve done Over the Past 6 Months</vt:lpstr>
      <vt:lpstr>What I’ve done Over the Past 6 Months</vt:lpstr>
      <vt:lpstr>What I’ve done Over the Past 6 Months</vt:lpstr>
      <vt:lpstr>Memorable moments at bmw</vt:lpstr>
      <vt:lpstr>Achievements, Experiences, and Goal Attainment</vt:lpstr>
      <vt:lpstr>MY Future Plans</vt:lpstr>
      <vt:lpstr>Gratitude and reflection as I say good bye</vt:lpstr>
      <vt:lpstr>PowerPoint 프레젠테이션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Koo Bonsang, C3-KR-A-1</dc:creator>
  <cp:lastModifiedBy>Shin Hyewon, FG-AP-52</cp:lastModifiedBy>
  <cp:revision>60</cp:revision>
  <dcterms:created xsi:type="dcterms:W3CDTF">2025-06-18T00:45:42Z</dcterms:created>
  <dcterms:modified xsi:type="dcterms:W3CDTF">2025-06-26T05:26:53Z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935750-240b-48e4-a615-66942a738439_Enabled">
    <vt:lpwstr>true</vt:lpwstr>
  </property>
  <property fmtid="{D5CDD505-2E9C-101B-9397-08002B2CF9AE}" pid="3" name="MSIP_Label_e6935750-240b-48e4-a615-66942a738439_SetDate">
    <vt:lpwstr>2025-06-18T00:52:03Z</vt:lpwstr>
  </property>
  <property fmtid="{D5CDD505-2E9C-101B-9397-08002B2CF9AE}" pid="4" name="MSIP_Label_e6935750-240b-48e4-a615-66942a738439_Method">
    <vt:lpwstr>Standard</vt:lpwstr>
  </property>
  <property fmtid="{D5CDD505-2E9C-101B-9397-08002B2CF9AE}" pid="5" name="MSIP_Label_e6935750-240b-48e4-a615-66942a738439_Name">
    <vt:lpwstr>e6935750-240b-48e4-a615-66942a738439</vt:lpwstr>
  </property>
  <property fmtid="{D5CDD505-2E9C-101B-9397-08002B2CF9AE}" pid="6" name="MSIP_Label_e6935750-240b-48e4-a615-66942a738439_SiteId">
    <vt:lpwstr>ce849bab-cc1c-465b-b62e-18f07c9ac198</vt:lpwstr>
  </property>
  <property fmtid="{D5CDD505-2E9C-101B-9397-08002B2CF9AE}" pid="7" name="MSIP_Label_e6935750-240b-48e4-a615-66942a738439_ActionId">
    <vt:lpwstr>aa394ab2-8459-4b14-8b54-9cfcd9d13b3e</vt:lpwstr>
  </property>
  <property fmtid="{D5CDD505-2E9C-101B-9397-08002B2CF9AE}" pid="8" name="MSIP_Label_e6935750-240b-48e4-a615-66942a738439_ContentBits">
    <vt:lpwstr>2</vt:lpwstr>
  </property>
  <property fmtid="{D5CDD505-2E9C-101B-9397-08002B2CF9AE}" pid="9" name="ClassificationContentMarkingFooterLocations">
    <vt:lpwstr>Office 테마:8\BMW Group 2021:4\1_BMW Group 2021:7\2_BMW Group 2021:5</vt:lpwstr>
  </property>
  <property fmtid="{D5CDD505-2E9C-101B-9397-08002B2CF9AE}" pid="10" name="ClassificationContentMarkingFooterText">
    <vt:lpwstr>CONFIDENTIAL</vt:lpwstr>
  </property>
</Properties>
</file>